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Lst>
  <p:notesMasterIdLst>
    <p:notesMasterId r:id="rId77"/>
  </p:notesMasterIdLst>
  <p:sldIdLst>
    <p:sldId id="256" r:id="rId2"/>
    <p:sldId id="257" r:id="rId3"/>
    <p:sldId id="431" r:id="rId4"/>
    <p:sldId id="423" r:id="rId5"/>
    <p:sldId id="259" r:id="rId6"/>
    <p:sldId id="260" r:id="rId7"/>
    <p:sldId id="261" r:id="rId8"/>
    <p:sldId id="424" r:id="rId9"/>
    <p:sldId id="429" r:id="rId10"/>
    <p:sldId id="262" r:id="rId11"/>
    <p:sldId id="427" r:id="rId12"/>
    <p:sldId id="428" r:id="rId13"/>
    <p:sldId id="430" r:id="rId14"/>
    <p:sldId id="426" r:id="rId15"/>
    <p:sldId id="263" r:id="rId16"/>
    <p:sldId id="265" r:id="rId17"/>
    <p:sldId id="406" r:id="rId18"/>
    <p:sldId id="282" r:id="rId19"/>
    <p:sldId id="268" r:id="rId20"/>
    <p:sldId id="271" r:id="rId21"/>
    <p:sldId id="272" r:id="rId22"/>
    <p:sldId id="417" r:id="rId23"/>
    <p:sldId id="435" r:id="rId24"/>
    <p:sldId id="432" r:id="rId25"/>
    <p:sldId id="433" r:id="rId26"/>
    <p:sldId id="434" r:id="rId27"/>
    <p:sldId id="436" r:id="rId28"/>
    <p:sldId id="437" r:id="rId29"/>
    <p:sldId id="438" r:id="rId30"/>
    <p:sldId id="439" r:id="rId31"/>
    <p:sldId id="440" r:id="rId32"/>
    <p:sldId id="441" r:id="rId33"/>
    <p:sldId id="442" r:id="rId34"/>
    <p:sldId id="443" r:id="rId35"/>
    <p:sldId id="444" r:id="rId36"/>
    <p:sldId id="267" r:id="rId37"/>
    <p:sldId id="269" r:id="rId38"/>
    <p:sldId id="270" r:id="rId39"/>
    <p:sldId id="418" r:id="rId40"/>
    <p:sldId id="419" r:id="rId41"/>
    <p:sldId id="420" r:id="rId42"/>
    <p:sldId id="421" r:id="rId43"/>
    <p:sldId id="276" r:id="rId44"/>
    <p:sldId id="273" r:id="rId45"/>
    <p:sldId id="277" r:id="rId46"/>
    <p:sldId id="278" r:id="rId47"/>
    <p:sldId id="280" r:id="rId48"/>
    <p:sldId id="279" r:id="rId49"/>
    <p:sldId id="281" r:id="rId50"/>
    <p:sldId id="283" r:id="rId51"/>
    <p:sldId id="284" r:id="rId52"/>
    <p:sldId id="285" r:id="rId53"/>
    <p:sldId id="286" r:id="rId54"/>
    <p:sldId id="291" r:id="rId55"/>
    <p:sldId id="292" r:id="rId56"/>
    <p:sldId id="287" r:id="rId57"/>
    <p:sldId id="295" r:id="rId58"/>
    <p:sldId id="400" r:id="rId59"/>
    <p:sldId id="401" r:id="rId60"/>
    <p:sldId id="293" r:id="rId61"/>
    <p:sldId id="288" r:id="rId62"/>
    <p:sldId id="448" r:id="rId63"/>
    <p:sldId id="289" r:id="rId64"/>
    <p:sldId id="403" r:id="rId65"/>
    <p:sldId id="404" r:id="rId66"/>
    <p:sldId id="405" r:id="rId67"/>
    <p:sldId id="408" r:id="rId68"/>
    <p:sldId id="446" r:id="rId69"/>
    <p:sldId id="409" r:id="rId70"/>
    <p:sldId id="422" r:id="rId71"/>
    <p:sldId id="411" r:id="rId72"/>
    <p:sldId id="447" r:id="rId73"/>
    <p:sldId id="413" r:id="rId74"/>
    <p:sldId id="414" r:id="rId75"/>
    <p:sldId id="416" r:id="rId7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1"/>
    <p:restoredTop sz="56181"/>
  </p:normalViewPr>
  <p:slideViewPr>
    <p:cSldViewPr snapToGrid="0" snapToObjects="1" showGuides="1">
      <p:cViewPr varScale="1">
        <p:scale>
          <a:sx n="68" d="100"/>
          <a:sy n="68" d="100"/>
        </p:scale>
        <p:origin x="920"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3D1CBC-33B0-7546-B44B-318AEB143E89}" type="datetimeFigureOut">
              <a:rPr lang="en-US" smtClean="0"/>
              <a:t>1/18/20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D64B52-48A3-CD4B-99D4-85D8941EC883}" type="slidenum">
              <a:rPr lang="en-US" smtClean="0"/>
              <a:t>‹#›</a:t>
            </a:fld>
            <a:endParaRPr lang="en-US"/>
          </a:p>
        </p:txBody>
      </p:sp>
    </p:spTree>
    <p:extLst>
      <p:ext uri="{BB962C8B-B14F-4D97-AF65-F5344CB8AC3E}">
        <p14:creationId xmlns:p14="http://schemas.microsoft.com/office/powerpoint/2010/main" val="28731056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ncbi.nlm.nih.gov/pmc/articles/PMC4762607/"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psycnet.apa.org/doiLanding?doi=10.1037%2F0003-066X.62.4.271" TargetMode="External"/><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digitalcommons.usu.edu/cgi/viewcontent.cgi?article=7903&amp;context=etd" TargetMode="External"/><Relationship Id="rId2" Type="http://schemas.openxmlformats.org/officeDocument/2006/relationships/slide" Target="../slides/slide42.xml"/><Relationship Id="rId1" Type="http://schemas.openxmlformats.org/officeDocument/2006/relationships/notesMaster" Target="../notesMasters/notesMaster1.xml"/><Relationship Id="rId4" Type="http://schemas.openxmlformats.org/officeDocument/2006/relationships/hyperlink" Target="http://www.robot-hugs.com/2013/11/helpful-advice/" TargetMode="Externa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The land we are meeting on today is the original homelands of the Mashpee Wampanoag, Aquinnah Wampanoag, Nipmuc, and </a:t>
            </a:r>
            <a:r>
              <a:rPr lang="en-US" sz="1200" b="0" i="0" kern="1200" dirty="0" err="1">
                <a:solidFill>
                  <a:schemeClr val="tx1"/>
                </a:solidFill>
                <a:effectLst/>
                <a:latin typeface="+mn-lt"/>
                <a:ea typeface="+mn-ea"/>
                <a:cs typeface="+mn-cs"/>
              </a:rPr>
              <a:t>Massachusett</a:t>
            </a:r>
            <a:r>
              <a:rPr lang="en-US" sz="1200" b="0" i="0" kern="1200" dirty="0">
                <a:solidFill>
                  <a:schemeClr val="tx1"/>
                </a:solidFill>
                <a:effectLst/>
                <a:latin typeface="+mn-lt"/>
                <a:ea typeface="+mn-ea"/>
                <a:cs typeface="+mn-cs"/>
              </a:rPr>
              <a:t> tribal nations.  We acknowledge the painful history of genocide and forced removal from this territory, and we honor and respect the many diverse Indigenous peoples still connected to this land on which we gather.</a:t>
            </a:r>
          </a:p>
          <a:p>
            <a:pPr fontAlgn="base"/>
            <a:endParaRPr lang="en-US" sz="1200" b="0" i="0" kern="1200" dirty="0">
              <a:solidFill>
                <a:schemeClr val="tx1"/>
              </a:solidFill>
              <a:effectLst/>
              <a:latin typeface="+mn-lt"/>
              <a:ea typeface="+mn-ea"/>
              <a:cs typeface="+mn-cs"/>
            </a:endParaRPr>
          </a:p>
          <a:p>
            <a:pPr fontAlgn="base"/>
            <a:endParaRPr lang="en-US" sz="1200" b="0" i="0" kern="1200" dirty="0">
              <a:solidFill>
                <a:schemeClr val="tx1"/>
              </a:solidFill>
              <a:effectLst/>
              <a:latin typeface="+mn-lt"/>
              <a:ea typeface="+mn-ea"/>
              <a:cs typeface="+mn-cs"/>
            </a:endParaRPr>
          </a:p>
          <a:p>
            <a:pPr fontAlgn="base"/>
            <a:endParaRPr lang="en-US" sz="1200" b="0" i="0" kern="1200" dirty="0">
              <a:solidFill>
                <a:schemeClr val="tx1"/>
              </a:solidFill>
              <a:effectLst/>
              <a:latin typeface="+mn-lt"/>
              <a:ea typeface="+mn-ea"/>
              <a:cs typeface="+mn-cs"/>
            </a:endParaRPr>
          </a:p>
          <a:p>
            <a:pPr fontAlgn="base"/>
            <a:r>
              <a:rPr lang="en-US" sz="1200" b="0" i="0" kern="1200" dirty="0">
                <a:solidFill>
                  <a:schemeClr val="tx1"/>
                </a:solidFill>
                <a:effectLst/>
                <a:latin typeface="+mn-lt"/>
                <a:ea typeface="+mn-ea"/>
                <a:cs typeface="+mn-cs"/>
              </a:rPr>
              <a:t>Pronunciations:</a:t>
            </a:r>
          </a:p>
          <a:p>
            <a:pPr fontAlgn="base"/>
            <a:r>
              <a:rPr lang="en-US" sz="1200" b="0" i="0" kern="1200" dirty="0">
                <a:solidFill>
                  <a:schemeClr val="tx1"/>
                </a:solidFill>
                <a:effectLst/>
                <a:latin typeface="+mn-lt"/>
                <a:ea typeface="+mn-ea"/>
                <a:cs typeface="+mn-cs"/>
              </a:rPr>
              <a:t>Mashpee Wampanoag (MASH-PEE WAUM-PAH-NOG)</a:t>
            </a:r>
          </a:p>
          <a:p>
            <a:pPr fontAlgn="base"/>
            <a:r>
              <a:rPr lang="en-US" sz="1200" b="0" i="0" kern="1200" dirty="0">
                <a:solidFill>
                  <a:schemeClr val="tx1"/>
                </a:solidFill>
                <a:effectLst/>
                <a:latin typeface="+mn-lt"/>
                <a:ea typeface="+mn-ea"/>
                <a:cs typeface="+mn-cs"/>
              </a:rPr>
              <a:t>Aquinnah Wampanoag (AH-QUIN-NAH WAUM-PAH-NOG)</a:t>
            </a:r>
          </a:p>
          <a:p>
            <a:pPr fontAlgn="base"/>
            <a:r>
              <a:rPr lang="en-US" sz="1200" b="0" i="0" kern="1200" dirty="0">
                <a:solidFill>
                  <a:schemeClr val="tx1"/>
                </a:solidFill>
                <a:effectLst/>
                <a:latin typeface="+mn-lt"/>
                <a:ea typeface="+mn-ea"/>
                <a:cs typeface="+mn-cs"/>
              </a:rPr>
              <a:t>Nipmuc (NIP-MUCK)</a:t>
            </a:r>
          </a:p>
          <a:p>
            <a:pPr fontAlgn="base"/>
            <a:r>
              <a:rPr lang="en-US" sz="1200" b="0" i="0" kern="1200" dirty="0" err="1">
                <a:solidFill>
                  <a:schemeClr val="tx1"/>
                </a:solidFill>
                <a:effectLst/>
                <a:latin typeface="+mn-lt"/>
                <a:ea typeface="+mn-ea"/>
                <a:cs typeface="+mn-cs"/>
              </a:rPr>
              <a:t>Massachusett</a:t>
            </a:r>
            <a:r>
              <a:rPr lang="en-US" sz="1200" b="0" i="0" kern="1200" dirty="0">
                <a:solidFill>
                  <a:schemeClr val="tx1"/>
                </a:solidFill>
                <a:effectLst/>
                <a:latin typeface="+mn-lt"/>
                <a:ea typeface="+mn-ea"/>
                <a:cs typeface="+mn-cs"/>
              </a:rPr>
              <a:t> (MASS-SAH-CHOO-SET)</a:t>
            </a:r>
          </a:p>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2</a:t>
            </a:fld>
            <a:endParaRPr lang="en-US"/>
          </a:p>
        </p:txBody>
      </p:sp>
    </p:spTree>
    <p:extLst>
      <p:ext uri="{BB962C8B-B14F-4D97-AF65-F5344CB8AC3E}">
        <p14:creationId xmlns:p14="http://schemas.microsoft.com/office/powerpoint/2010/main" val="3372734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22</a:t>
            </a:fld>
            <a:endParaRPr lang="en-US"/>
          </a:p>
        </p:txBody>
      </p:sp>
    </p:spTree>
    <p:extLst>
      <p:ext uri="{BB962C8B-B14F-4D97-AF65-F5344CB8AC3E}">
        <p14:creationId xmlns:p14="http://schemas.microsoft.com/office/powerpoint/2010/main" val="41192749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23</a:t>
            </a:fld>
            <a:endParaRPr lang="en-US"/>
          </a:p>
        </p:txBody>
      </p:sp>
    </p:spTree>
    <p:extLst>
      <p:ext uri="{BB962C8B-B14F-4D97-AF65-F5344CB8AC3E}">
        <p14:creationId xmlns:p14="http://schemas.microsoft.com/office/powerpoint/2010/main" val="25069798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26</a:t>
            </a:fld>
            <a:endParaRPr lang="en-US"/>
          </a:p>
        </p:txBody>
      </p:sp>
    </p:spTree>
    <p:extLst>
      <p:ext uri="{BB962C8B-B14F-4D97-AF65-F5344CB8AC3E}">
        <p14:creationId xmlns:p14="http://schemas.microsoft.com/office/powerpoint/2010/main" val="8631013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27</a:t>
            </a:fld>
            <a:endParaRPr lang="en-US"/>
          </a:p>
        </p:txBody>
      </p:sp>
    </p:spTree>
    <p:extLst>
      <p:ext uri="{BB962C8B-B14F-4D97-AF65-F5344CB8AC3E}">
        <p14:creationId xmlns:p14="http://schemas.microsoft.com/office/powerpoint/2010/main" val="10663999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28</a:t>
            </a:fld>
            <a:endParaRPr lang="en-US"/>
          </a:p>
        </p:txBody>
      </p:sp>
    </p:spTree>
    <p:extLst>
      <p:ext uri="{BB962C8B-B14F-4D97-AF65-F5344CB8AC3E}">
        <p14:creationId xmlns:p14="http://schemas.microsoft.com/office/powerpoint/2010/main" val="32129909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29</a:t>
            </a:fld>
            <a:endParaRPr lang="en-US"/>
          </a:p>
        </p:txBody>
      </p:sp>
    </p:spTree>
    <p:extLst>
      <p:ext uri="{BB962C8B-B14F-4D97-AF65-F5344CB8AC3E}">
        <p14:creationId xmlns:p14="http://schemas.microsoft.com/office/powerpoint/2010/main" val="29344289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30</a:t>
            </a:fld>
            <a:endParaRPr lang="en-US"/>
          </a:p>
        </p:txBody>
      </p:sp>
    </p:spTree>
    <p:extLst>
      <p:ext uri="{BB962C8B-B14F-4D97-AF65-F5344CB8AC3E}">
        <p14:creationId xmlns:p14="http://schemas.microsoft.com/office/powerpoint/2010/main" val="32287568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31</a:t>
            </a:fld>
            <a:endParaRPr lang="en-US"/>
          </a:p>
        </p:txBody>
      </p:sp>
    </p:spTree>
    <p:extLst>
      <p:ext uri="{BB962C8B-B14F-4D97-AF65-F5344CB8AC3E}">
        <p14:creationId xmlns:p14="http://schemas.microsoft.com/office/powerpoint/2010/main" val="9645132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32</a:t>
            </a:fld>
            <a:endParaRPr lang="en-US"/>
          </a:p>
        </p:txBody>
      </p:sp>
    </p:spTree>
    <p:extLst>
      <p:ext uri="{BB962C8B-B14F-4D97-AF65-F5344CB8AC3E}">
        <p14:creationId xmlns:p14="http://schemas.microsoft.com/office/powerpoint/2010/main" val="13048043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33</a:t>
            </a:fld>
            <a:endParaRPr lang="en-US"/>
          </a:p>
        </p:txBody>
      </p:sp>
    </p:spTree>
    <p:extLst>
      <p:ext uri="{BB962C8B-B14F-4D97-AF65-F5344CB8AC3E}">
        <p14:creationId xmlns:p14="http://schemas.microsoft.com/office/powerpoint/2010/main" val="199856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3</a:t>
            </a:fld>
            <a:endParaRPr lang="en-US"/>
          </a:p>
        </p:txBody>
      </p:sp>
    </p:spTree>
    <p:extLst>
      <p:ext uri="{BB962C8B-B14F-4D97-AF65-F5344CB8AC3E}">
        <p14:creationId xmlns:p14="http://schemas.microsoft.com/office/powerpoint/2010/main" val="35905398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34</a:t>
            </a:fld>
            <a:endParaRPr lang="en-US"/>
          </a:p>
        </p:txBody>
      </p:sp>
    </p:spTree>
    <p:extLst>
      <p:ext uri="{BB962C8B-B14F-4D97-AF65-F5344CB8AC3E}">
        <p14:creationId xmlns:p14="http://schemas.microsoft.com/office/powerpoint/2010/main" val="36512888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35</a:t>
            </a:fld>
            <a:endParaRPr lang="en-US"/>
          </a:p>
        </p:txBody>
      </p:sp>
    </p:spTree>
    <p:extLst>
      <p:ext uri="{BB962C8B-B14F-4D97-AF65-F5344CB8AC3E}">
        <p14:creationId xmlns:p14="http://schemas.microsoft.com/office/powerpoint/2010/main" val="681369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 - see Kevin L. Nadal, Microaggressions and Traumatic Stress: Theory, Research, and Clinical Treatment (2018).</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37</a:t>
            </a:fld>
            <a:endParaRPr lang="en-US"/>
          </a:p>
        </p:txBody>
      </p:sp>
    </p:spTree>
    <p:extLst>
      <p:ext uri="{BB962C8B-B14F-4D97-AF65-F5344CB8AC3E}">
        <p14:creationId xmlns:p14="http://schemas.microsoft.com/office/powerpoint/2010/main" val="23951039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https://www.ncbi.nlm.nih.gov/pmc/articles/PMC4762607/</a:t>
            </a:r>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38</a:t>
            </a:fld>
            <a:endParaRPr lang="en-US"/>
          </a:p>
        </p:txBody>
      </p:sp>
    </p:spTree>
    <p:extLst>
      <p:ext uri="{BB962C8B-B14F-4D97-AF65-F5344CB8AC3E}">
        <p14:creationId xmlns:p14="http://schemas.microsoft.com/office/powerpoint/2010/main" val="41417905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more examples - </a:t>
            </a:r>
            <a:r>
              <a:rPr lang="en-US" dirty="0">
                <a:hlinkClick r:id="rId3"/>
              </a:rPr>
              <a:t>https://psycnet.apa.org/doiLanding?doi=10.1037%2F0003-066X.62.4.271</a:t>
            </a:r>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40</a:t>
            </a:fld>
            <a:endParaRPr lang="en-US"/>
          </a:p>
        </p:txBody>
      </p:sp>
    </p:spTree>
    <p:extLst>
      <p:ext uri="{BB962C8B-B14F-4D97-AF65-F5344CB8AC3E}">
        <p14:creationId xmlns:p14="http://schemas.microsoft.com/office/powerpoint/2010/main" val="10440886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Disability-based microaggression vignettes adapted from </a:t>
            </a:r>
            <a:r>
              <a:rPr lang="en-US" dirty="0">
                <a:hlinkClick r:id="rId3"/>
              </a:rPr>
              <a:t>https://digitalcommons.usu.edu/cgi/viewcontent.cgi?article=7903&amp;context=etd</a:t>
            </a:r>
            <a:endParaRPr lang="en-US" dirty="0"/>
          </a:p>
          <a:p>
            <a:endParaRPr lang="en-US" dirty="0"/>
          </a:p>
          <a:p>
            <a:r>
              <a:rPr lang="en-US" dirty="0">
                <a:hlinkClick r:id="rId4"/>
              </a:rPr>
              <a:t>http://www.robot-hugs.com/2013/11/helpful-advice/</a:t>
            </a:r>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42</a:t>
            </a:fld>
            <a:endParaRPr lang="en-US"/>
          </a:p>
        </p:txBody>
      </p:sp>
    </p:spTree>
    <p:extLst>
      <p:ext uri="{BB962C8B-B14F-4D97-AF65-F5344CB8AC3E}">
        <p14:creationId xmlns:p14="http://schemas.microsoft.com/office/powerpoint/2010/main" val="28425266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50</a:t>
            </a:fld>
            <a:endParaRPr lang="en-US"/>
          </a:p>
        </p:txBody>
      </p:sp>
    </p:spTree>
    <p:extLst>
      <p:ext uri="{BB962C8B-B14F-4D97-AF65-F5344CB8AC3E}">
        <p14:creationId xmlns:p14="http://schemas.microsoft.com/office/powerpoint/2010/main" val="15894288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53</a:t>
            </a:fld>
            <a:endParaRPr lang="en-US"/>
          </a:p>
        </p:txBody>
      </p:sp>
    </p:spTree>
    <p:extLst>
      <p:ext uri="{BB962C8B-B14F-4D97-AF65-F5344CB8AC3E}">
        <p14:creationId xmlns:p14="http://schemas.microsoft.com/office/powerpoint/2010/main" val="26647340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57</a:t>
            </a:fld>
            <a:endParaRPr lang="en-US"/>
          </a:p>
        </p:txBody>
      </p:sp>
    </p:spTree>
    <p:extLst>
      <p:ext uri="{BB962C8B-B14F-4D97-AF65-F5344CB8AC3E}">
        <p14:creationId xmlns:p14="http://schemas.microsoft.com/office/powerpoint/2010/main" val="17745734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7" name="Shape 3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78485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8</a:t>
            </a:fld>
            <a:endParaRPr lang="en-US"/>
          </a:p>
        </p:txBody>
      </p:sp>
    </p:spTree>
    <p:extLst>
      <p:ext uri="{BB962C8B-B14F-4D97-AF65-F5344CB8AC3E}">
        <p14:creationId xmlns:p14="http://schemas.microsoft.com/office/powerpoint/2010/main" val="5391245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59</a:t>
            </a:fld>
            <a:endParaRPr lang="en-US"/>
          </a:p>
        </p:txBody>
      </p:sp>
    </p:spTree>
    <p:extLst>
      <p:ext uri="{BB962C8B-B14F-4D97-AF65-F5344CB8AC3E}">
        <p14:creationId xmlns:p14="http://schemas.microsoft.com/office/powerpoint/2010/main" val="23413109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60</a:t>
            </a:fld>
            <a:endParaRPr lang="en-US"/>
          </a:p>
        </p:txBody>
      </p:sp>
    </p:spTree>
    <p:extLst>
      <p:ext uri="{BB962C8B-B14F-4D97-AF65-F5344CB8AC3E}">
        <p14:creationId xmlns:p14="http://schemas.microsoft.com/office/powerpoint/2010/main" val="9076962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61</a:t>
            </a:fld>
            <a:endParaRPr lang="en-US"/>
          </a:p>
        </p:txBody>
      </p:sp>
    </p:spTree>
    <p:extLst>
      <p:ext uri="{BB962C8B-B14F-4D97-AF65-F5344CB8AC3E}">
        <p14:creationId xmlns:p14="http://schemas.microsoft.com/office/powerpoint/2010/main" val="2972373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62</a:t>
            </a:fld>
            <a:endParaRPr lang="en-US"/>
          </a:p>
        </p:txBody>
      </p:sp>
    </p:spTree>
    <p:extLst>
      <p:ext uri="{BB962C8B-B14F-4D97-AF65-F5344CB8AC3E}">
        <p14:creationId xmlns:p14="http://schemas.microsoft.com/office/powerpoint/2010/main" val="21689245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63</a:t>
            </a:fld>
            <a:endParaRPr lang="en-US"/>
          </a:p>
        </p:txBody>
      </p:sp>
    </p:spTree>
    <p:extLst>
      <p:ext uri="{BB962C8B-B14F-4D97-AF65-F5344CB8AC3E}">
        <p14:creationId xmlns:p14="http://schemas.microsoft.com/office/powerpoint/2010/main" val="30311402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7" name="Shape 3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996151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7" name="Shape 3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242716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72</a:t>
            </a:fld>
            <a:endParaRPr lang="en-US"/>
          </a:p>
        </p:txBody>
      </p:sp>
    </p:spTree>
    <p:extLst>
      <p:ext uri="{BB962C8B-B14F-4D97-AF65-F5344CB8AC3E}">
        <p14:creationId xmlns:p14="http://schemas.microsoft.com/office/powerpoint/2010/main" val="23127918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https://</a:t>
            </a:r>
            <a:r>
              <a:rPr lang="en-US" sz="1200" dirty="0" err="1"/>
              <a:t>www.splcenter.org</a:t>
            </a:r>
            <a:r>
              <a:rPr lang="en-US" sz="1200" dirty="0"/>
              <a:t>/sites/default/files/d6_legacy_files/downloads/publication/splcspeak_up_handbook_0.pdf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https://</a:t>
            </a:r>
            <a:r>
              <a:rPr lang="en-US" sz="1200" dirty="0" err="1"/>
              <a:t>www.lynngehl.com</a:t>
            </a:r>
            <a:r>
              <a:rPr lang="en-US" sz="1200" dirty="0"/>
              <a:t>/ally-bill-of-</a:t>
            </a:r>
            <a:r>
              <a:rPr lang="en-US" sz="1200" dirty="0" err="1"/>
              <a:t>responsibilities.html</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http://</a:t>
            </a:r>
            <a:r>
              <a:rPr lang="en-US" sz="1200" dirty="0" err="1"/>
              <a:t>www.blackgirldangerous.org</a:t>
            </a:r>
            <a:r>
              <a:rPr lang="en-US" sz="1200" dirty="0"/>
              <a:t>/2015/11/the-difference-between-real-solidarity-and-ally-theatre/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http://</a:t>
            </a:r>
            <a:r>
              <a:rPr lang="en-US" sz="1200" dirty="0" err="1"/>
              <a:t>www.indigenousaction.org</a:t>
            </a:r>
            <a:r>
              <a:rPr lang="en-US" sz="1200" dirty="0"/>
              <a:t>/</a:t>
            </a:r>
            <a:r>
              <a:rPr lang="en-US" sz="1200" dirty="0" err="1"/>
              <a:t>wp</a:t>
            </a:r>
            <a:r>
              <a:rPr lang="en-US" sz="1200" dirty="0"/>
              <a:t>-content/uploads/Accomplices-Not-Allies-</a:t>
            </a:r>
            <a:r>
              <a:rPr lang="en-US" sz="1200" dirty="0" err="1"/>
              <a:t>print.pdf</a:t>
            </a:r>
            <a:endParaRPr lang="en-US" sz="1200" dirty="0"/>
          </a:p>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74</a:t>
            </a:fld>
            <a:endParaRPr lang="en-US"/>
          </a:p>
        </p:txBody>
      </p:sp>
    </p:spTree>
    <p:extLst>
      <p:ext uri="{BB962C8B-B14F-4D97-AF65-F5344CB8AC3E}">
        <p14:creationId xmlns:p14="http://schemas.microsoft.com/office/powerpoint/2010/main" val="860719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9</a:t>
            </a:fld>
            <a:endParaRPr lang="en-US"/>
          </a:p>
        </p:txBody>
      </p:sp>
    </p:spTree>
    <p:extLst>
      <p:ext uri="{BB962C8B-B14F-4D97-AF65-F5344CB8AC3E}">
        <p14:creationId xmlns:p14="http://schemas.microsoft.com/office/powerpoint/2010/main" val="1509336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11</a:t>
            </a:fld>
            <a:endParaRPr lang="en-US"/>
          </a:p>
        </p:txBody>
      </p:sp>
    </p:spTree>
    <p:extLst>
      <p:ext uri="{BB962C8B-B14F-4D97-AF65-F5344CB8AC3E}">
        <p14:creationId xmlns:p14="http://schemas.microsoft.com/office/powerpoint/2010/main" val="17028669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12</a:t>
            </a:fld>
            <a:endParaRPr lang="en-US"/>
          </a:p>
        </p:txBody>
      </p:sp>
    </p:spTree>
    <p:extLst>
      <p:ext uri="{BB962C8B-B14F-4D97-AF65-F5344CB8AC3E}">
        <p14:creationId xmlns:p14="http://schemas.microsoft.com/office/powerpoint/2010/main" val="39369986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13</a:t>
            </a:fld>
            <a:endParaRPr lang="en-US"/>
          </a:p>
        </p:txBody>
      </p:sp>
    </p:spTree>
    <p:extLst>
      <p:ext uri="{BB962C8B-B14F-4D97-AF65-F5344CB8AC3E}">
        <p14:creationId xmlns:p14="http://schemas.microsoft.com/office/powerpoint/2010/main" val="307114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D64B52-48A3-CD4B-99D4-85D8941EC883}" type="slidenum">
              <a:rPr lang="en-US" smtClean="0"/>
              <a:t>14</a:t>
            </a:fld>
            <a:endParaRPr lang="en-US"/>
          </a:p>
        </p:txBody>
      </p:sp>
    </p:spTree>
    <p:extLst>
      <p:ext uri="{BB962C8B-B14F-4D97-AF65-F5344CB8AC3E}">
        <p14:creationId xmlns:p14="http://schemas.microsoft.com/office/powerpoint/2010/main" val="2709197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7" name="Shape 3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62275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35E1AF07-B209-3D4C-A96C-A9A4DC0C54A9}" type="datetimeFigureOut">
              <a:rPr lang="en-US" smtClean="0"/>
              <a:t>1/18/20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BB85C3-4EF2-234C-8D31-FB88C453A3A5}" type="slidenum">
              <a:rPr lang="en-US" smtClean="0"/>
              <a:t>‹#›</a:t>
            </a:fld>
            <a:endParaRPr lang="en-US"/>
          </a:p>
        </p:txBody>
      </p:sp>
    </p:spTree>
    <p:extLst>
      <p:ext uri="{BB962C8B-B14F-4D97-AF65-F5344CB8AC3E}">
        <p14:creationId xmlns:p14="http://schemas.microsoft.com/office/powerpoint/2010/main" val="414204709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E1AF07-B209-3D4C-A96C-A9A4DC0C54A9}" type="datetimeFigureOut">
              <a:rPr lang="en-US" smtClean="0"/>
              <a:t>1/18/20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B85C3-4EF2-234C-8D31-FB88C453A3A5}" type="slidenum">
              <a:rPr lang="en-US" smtClean="0"/>
              <a:t>‹#›</a:t>
            </a:fld>
            <a:endParaRPr lang="en-US"/>
          </a:p>
        </p:txBody>
      </p:sp>
    </p:spTree>
    <p:extLst>
      <p:ext uri="{BB962C8B-B14F-4D97-AF65-F5344CB8AC3E}">
        <p14:creationId xmlns:p14="http://schemas.microsoft.com/office/powerpoint/2010/main" val="2728951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E1AF07-B209-3D4C-A96C-A9A4DC0C54A9}" type="datetimeFigureOut">
              <a:rPr lang="en-US" smtClean="0"/>
              <a:t>1/18/20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BB85C3-4EF2-234C-8D31-FB88C453A3A5}" type="slidenum">
              <a:rPr lang="en-US" smtClean="0"/>
              <a:t>‹#›</a:t>
            </a:fld>
            <a:endParaRPr lang="en-US"/>
          </a:p>
        </p:txBody>
      </p:sp>
    </p:spTree>
    <p:extLst>
      <p:ext uri="{BB962C8B-B14F-4D97-AF65-F5344CB8AC3E}">
        <p14:creationId xmlns:p14="http://schemas.microsoft.com/office/powerpoint/2010/main" val="3131355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5"/>
        <p:cNvGrpSpPr/>
        <p:nvPr/>
      </p:nvGrpSpPr>
      <p:grpSpPr>
        <a:xfrm>
          <a:off x="0" y="0"/>
          <a:ext cx="0" cy="0"/>
          <a:chOff x="0" y="0"/>
          <a:chExt cx="0" cy="0"/>
        </a:xfrm>
      </p:grpSpPr>
      <p:sp>
        <p:nvSpPr>
          <p:cNvPr id="26" name="Shape 26"/>
          <p:cNvSpPr/>
          <p:nvPr/>
        </p:nvSpPr>
        <p:spPr>
          <a:xfrm>
            <a:off x="-100" y="6727600"/>
            <a:ext cx="12192000" cy="130400"/>
          </a:xfrm>
          <a:prstGeom prst="rect">
            <a:avLst/>
          </a:prstGeom>
          <a:solidFill>
            <a:schemeClr val="accent3"/>
          </a:solidFill>
          <a:ln>
            <a:noFill/>
          </a:ln>
        </p:spPr>
        <p:txBody>
          <a:bodyPr lIns="121900" tIns="121900" rIns="121900" bIns="121900" anchor="ctr" anchorCtr="0">
            <a:noAutofit/>
          </a:bodyPr>
          <a:lstStyle/>
          <a:p>
            <a:pPr lvl="0">
              <a:spcBef>
                <a:spcPts val="0"/>
              </a:spcBef>
              <a:buNone/>
            </a:pPr>
            <a:endParaRPr sz="1867"/>
          </a:p>
        </p:txBody>
      </p:sp>
      <p:sp>
        <p:nvSpPr>
          <p:cNvPr id="27" name="Shape 27"/>
          <p:cNvSpPr txBox="1">
            <a:spLocks noGrp="1"/>
          </p:cNvSpPr>
          <p:nvPr>
            <p:ph type="title"/>
          </p:nvPr>
        </p:nvSpPr>
        <p:spPr>
          <a:xfrm>
            <a:off x="415600" y="593367"/>
            <a:ext cx="11360800" cy="943200"/>
          </a:xfrm>
          <a:prstGeom prst="rect">
            <a:avLst/>
          </a:prstGeom>
        </p:spPr>
        <p:txBody>
          <a:bodyPr lIns="91425" tIns="91425" rIns="91425" bIns="91425" anchor="t" anchorCtr="0"/>
          <a:lstStyle>
            <a:lvl1pPr lvl="0">
              <a:spcBef>
                <a:spcPts val="0"/>
              </a:spcBef>
              <a:defRPr b="0" i="0">
                <a:latin typeface="Helvetica Regular" pitchFamily="2"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28" name="Shape 28"/>
          <p:cNvSpPr txBox="1">
            <a:spLocks noGrp="1"/>
          </p:cNvSpPr>
          <p:nvPr>
            <p:ph type="body" idx="1"/>
          </p:nvPr>
        </p:nvSpPr>
        <p:spPr>
          <a:xfrm>
            <a:off x="415600" y="1688433"/>
            <a:ext cx="11360800" cy="4403600"/>
          </a:xfrm>
          <a:prstGeom prst="rect">
            <a:avLst/>
          </a:prstGeom>
        </p:spPr>
        <p:txBody>
          <a:bodyPr lIns="91425" tIns="91425" rIns="91425" bIns="91425" anchor="t" anchorCtr="0"/>
          <a:lstStyle>
            <a:lvl1pPr lvl="0">
              <a:spcBef>
                <a:spcPts val="0"/>
              </a:spcBef>
              <a:buSzPct val="100000"/>
              <a:defRPr sz="3200" b="0" i="0">
                <a:latin typeface="Helvetica Regular" pitchFamily="2" charset="0"/>
                <a:ea typeface="Cooper Hewitt Light" charset="0"/>
                <a:cs typeface="Helvetica Regular" pitchFamily="2"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29" name="Shape 29"/>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lvl1pPr>
              <a:defRPr b="0" i="0"/>
            </a:lvl1pPr>
          </a:lstStyle>
          <a:p>
            <a:fld id="{00000000-1234-1234-1234-123412341234}" type="slidenum">
              <a:rPr lang="en" smtClean="0"/>
              <a:pPr/>
              <a:t>‹#›</a:t>
            </a:fld>
            <a:endParaRPr lang="en" dirty="0"/>
          </a:p>
        </p:txBody>
      </p:sp>
    </p:spTree>
    <p:extLst>
      <p:ext uri="{BB962C8B-B14F-4D97-AF65-F5344CB8AC3E}">
        <p14:creationId xmlns:p14="http://schemas.microsoft.com/office/powerpoint/2010/main" val="33673783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E1AF07-B209-3D4C-A96C-A9A4DC0C54A9}" type="datetimeFigureOut">
              <a:rPr lang="en-US" smtClean="0"/>
              <a:t>1/18/20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BB85C3-4EF2-234C-8D31-FB88C453A3A5}" type="slidenum">
              <a:rPr lang="en-US" smtClean="0"/>
              <a:t>‹#›</a:t>
            </a:fld>
            <a:endParaRPr lang="en-US"/>
          </a:p>
        </p:txBody>
      </p:sp>
    </p:spTree>
    <p:extLst>
      <p:ext uri="{BB962C8B-B14F-4D97-AF65-F5344CB8AC3E}">
        <p14:creationId xmlns:p14="http://schemas.microsoft.com/office/powerpoint/2010/main" val="258078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35E1AF07-B209-3D4C-A96C-A9A4DC0C54A9}" type="datetimeFigureOut">
              <a:rPr lang="en-US" smtClean="0"/>
              <a:t>1/18/20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BB85C3-4EF2-234C-8D31-FB88C453A3A5}" type="slidenum">
              <a:rPr lang="en-US" smtClean="0"/>
              <a:t>‹#›</a:t>
            </a:fld>
            <a:endParaRPr lang="en-US"/>
          </a:p>
        </p:txBody>
      </p:sp>
    </p:spTree>
    <p:extLst>
      <p:ext uri="{BB962C8B-B14F-4D97-AF65-F5344CB8AC3E}">
        <p14:creationId xmlns:p14="http://schemas.microsoft.com/office/powerpoint/2010/main" val="208722599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35E1AF07-B209-3D4C-A96C-A9A4DC0C54A9}" type="datetimeFigureOut">
              <a:rPr lang="en-US" smtClean="0"/>
              <a:t>1/18/20</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41BB85C3-4EF2-234C-8D31-FB88C453A3A5}" type="slidenum">
              <a:rPr lang="en-US" smtClean="0"/>
              <a:t>‹#›</a:t>
            </a:fld>
            <a:endParaRPr lang="en-US"/>
          </a:p>
        </p:txBody>
      </p:sp>
    </p:spTree>
    <p:extLst>
      <p:ext uri="{BB962C8B-B14F-4D97-AF65-F5344CB8AC3E}">
        <p14:creationId xmlns:p14="http://schemas.microsoft.com/office/powerpoint/2010/main" val="1838280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35E1AF07-B209-3D4C-A96C-A9A4DC0C54A9}" type="datetimeFigureOut">
              <a:rPr lang="en-US" smtClean="0"/>
              <a:t>1/18/20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BB85C3-4EF2-234C-8D31-FB88C453A3A5}"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86531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E1AF07-B209-3D4C-A96C-A9A4DC0C54A9}" type="datetimeFigureOut">
              <a:rPr lang="en-US" smtClean="0"/>
              <a:t>1/18/20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1BB85C3-4EF2-234C-8D31-FB88C453A3A5}" type="slidenum">
              <a:rPr lang="en-US" smtClean="0"/>
              <a:t>‹#›</a:t>
            </a:fld>
            <a:endParaRPr lang="en-US"/>
          </a:p>
        </p:txBody>
      </p:sp>
    </p:spTree>
    <p:extLst>
      <p:ext uri="{BB962C8B-B14F-4D97-AF65-F5344CB8AC3E}">
        <p14:creationId xmlns:p14="http://schemas.microsoft.com/office/powerpoint/2010/main" val="35723857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E1AF07-B209-3D4C-A96C-A9A4DC0C54A9}" type="datetimeFigureOut">
              <a:rPr lang="en-US" smtClean="0"/>
              <a:t>1/18/20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1BB85C3-4EF2-234C-8D31-FB88C453A3A5}" type="slidenum">
              <a:rPr lang="en-US" smtClean="0"/>
              <a:t>‹#›</a:t>
            </a:fld>
            <a:endParaRPr lang="en-US"/>
          </a:p>
        </p:txBody>
      </p:sp>
    </p:spTree>
    <p:extLst>
      <p:ext uri="{BB962C8B-B14F-4D97-AF65-F5344CB8AC3E}">
        <p14:creationId xmlns:p14="http://schemas.microsoft.com/office/powerpoint/2010/main" val="699669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35E1AF07-B209-3D4C-A96C-A9A4DC0C54A9}" type="datetimeFigureOut">
              <a:rPr lang="en-US" smtClean="0"/>
              <a:t>1/18/20</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41BB85C3-4EF2-234C-8D31-FB88C453A3A5}" type="slidenum">
              <a:rPr lang="en-US" smtClean="0"/>
              <a:t>‹#›</a:t>
            </a:fld>
            <a:endParaRPr lang="en-US"/>
          </a:p>
        </p:txBody>
      </p:sp>
    </p:spTree>
    <p:extLst>
      <p:ext uri="{BB962C8B-B14F-4D97-AF65-F5344CB8AC3E}">
        <p14:creationId xmlns:p14="http://schemas.microsoft.com/office/powerpoint/2010/main" val="2563264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5E1AF07-B209-3D4C-A96C-A9A4DC0C54A9}" type="datetimeFigureOut">
              <a:rPr lang="en-US" smtClean="0"/>
              <a:t>1/18/20</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41BB85C3-4EF2-234C-8D31-FB88C453A3A5}" type="slidenum">
              <a:rPr lang="en-US" smtClean="0"/>
              <a:t>‹#›</a:t>
            </a:fld>
            <a:endParaRPr lang="en-US"/>
          </a:p>
        </p:txBody>
      </p:sp>
    </p:spTree>
    <p:extLst>
      <p:ext uri="{BB962C8B-B14F-4D97-AF65-F5344CB8AC3E}">
        <p14:creationId xmlns:p14="http://schemas.microsoft.com/office/powerpoint/2010/main" val="4781200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35E1AF07-B209-3D4C-A96C-A9A4DC0C54A9}" type="datetimeFigureOut">
              <a:rPr lang="en-US" smtClean="0"/>
              <a:t>1/18/20</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41BB85C3-4EF2-234C-8D31-FB88C453A3A5}" type="slidenum">
              <a:rPr lang="en-US" smtClean="0"/>
              <a:t>‹#›</a:t>
            </a:fld>
            <a:endParaRPr lang="en-US"/>
          </a:p>
        </p:txBody>
      </p:sp>
    </p:spTree>
    <p:extLst>
      <p:ext uri="{BB962C8B-B14F-4D97-AF65-F5344CB8AC3E}">
        <p14:creationId xmlns:p14="http://schemas.microsoft.com/office/powerpoint/2010/main" val="270523746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7.xml"/><Relationship Id="rId1" Type="http://schemas.openxmlformats.org/officeDocument/2006/relationships/slideLayout" Target="../slideLayouts/slideLayout4.xml"/><Relationship Id="rId5" Type="http://schemas.openxmlformats.org/officeDocument/2006/relationships/image" Target="../media/image8.tiff"/><Relationship Id="rId4" Type="http://schemas.openxmlformats.org/officeDocument/2006/relationships/image" Target="../media/image7.tiff"/></Relationships>
</file>

<file path=ppt/slides/_rels/slide7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D721A-E8AA-F74E-9F8B-C637B56CA46B}"/>
              </a:ext>
            </a:extLst>
          </p:cNvPr>
          <p:cNvSpPr>
            <a:spLocks noGrp="1"/>
          </p:cNvSpPr>
          <p:nvPr>
            <p:ph type="ctrTitle"/>
          </p:nvPr>
        </p:nvSpPr>
        <p:spPr>
          <a:xfrm>
            <a:off x="1638300" y="2606040"/>
            <a:ext cx="8991600" cy="1645920"/>
          </a:xfrm>
        </p:spPr>
        <p:txBody>
          <a:bodyPr>
            <a:normAutofit/>
          </a:bodyPr>
          <a:lstStyle/>
          <a:p>
            <a:r>
              <a:rPr lang="en-US" sz="4400" dirty="0"/>
              <a:t>Ally skills workshop</a:t>
            </a:r>
          </a:p>
        </p:txBody>
      </p:sp>
      <p:sp>
        <p:nvSpPr>
          <p:cNvPr id="3" name="Subtitle 2">
            <a:extLst>
              <a:ext uri="{FF2B5EF4-FFF2-40B4-BE49-F238E27FC236}">
                <a16:creationId xmlns:a16="http://schemas.microsoft.com/office/drawing/2014/main" id="{6EADC5D4-667B-8F42-8649-28B438DEF7E1}"/>
              </a:ext>
            </a:extLst>
          </p:cNvPr>
          <p:cNvSpPr>
            <a:spLocks noGrp="1"/>
          </p:cNvSpPr>
          <p:nvPr>
            <p:ph type="subTitle" idx="1"/>
          </p:nvPr>
        </p:nvSpPr>
        <p:spPr>
          <a:xfrm>
            <a:off x="2695194" y="4397514"/>
            <a:ext cx="6801612" cy="1239894"/>
          </a:xfrm>
        </p:spPr>
        <p:txBody>
          <a:bodyPr>
            <a:normAutofit lnSpcReduction="10000"/>
          </a:bodyPr>
          <a:lstStyle/>
          <a:p>
            <a:r>
              <a:rPr lang="en-US" dirty="0"/>
              <a:t>[Client]</a:t>
            </a:r>
          </a:p>
          <a:p>
            <a:r>
              <a:rPr lang="en-US" dirty="0"/>
              <a:t>[Date]</a:t>
            </a:r>
          </a:p>
          <a:p>
            <a:r>
              <a:rPr lang="en-US" dirty="0"/>
              <a:t>Presented by Kendra Albert</a:t>
            </a:r>
          </a:p>
          <a:p>
            <a:endParaRPr lang="en-US" dirty="0"/>
          </a:p>
        </p:txBody>
      </p:sp>
      <p:sp>
        <p:nvSpPr>
          <p:cNvPr id="4" name="Rectangle 3">
            <a:extLst>
              <a:ext uri="{FF2B5EF4-FFF2-40B4-BE49-F238E27FC236}">
                <a16:creationId xmlns:a16="http://schemas.microsoft.com/office/drawing/2014/main" id="{EA9120D4-C02F-C744-AB44-E1BF0EA461FF}"/>
              </a:ext>
            </a:extLst>
          </p:cNvPr>
          <p:cNvSpPr/>
          <p:nvPr/>
        </p:nvSpPr>
        <p:spPr>
          <a:xfrm>
            <a:off x="1240436" y="5934670"/>
            <a:ext cx="10287000" cy="923330"/>
          </a:xfrm>
          <a:prstGeom prst="rect">
            <a:avLst/>
          </a:prstGeom>
        </p:spPr>
        <p:txBody>
          <a:bodyPr wrap="square">
            <a:spAutoFit/>
          </a:bodyPr>
          <a:lstStyle/>
          <a:p>
            <a:pPr algn="ctr"/>
            <a:r>
              <a:rPr lang="en-US" dirty="0"/>
              <a:t>Format pioneered by and licensed CC-BY,  Valerie Aurora, Frameshift Consulting. </a:t>
            </a:r>
          </a:p>
          <a:p>
            <a:pPr algn="ctr"/>
            <a:r>
              <a:rPr lang="en-US" dirty="0"/>
              <a:t>All added material licensed CC-BY 4.0, Kendra Albert.</a:t>
            </a:r>
          </a:p>
          <a:p>
            <a:endParaRPr lang="en-US" dirty="0"/>
          </a:p>
        </p:txBody>
      </p:sp>
    </p:spTree>
    <p:extLst>
      <p:ext uri="{BB962C8B-B14F-4D97-AF65-F5344CB8AC3E}">
        <p14:creationId xmlns:p14="http://schemas.microsoft.com/office/powerpoint/2010/main" val="40249248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1DFF4-B00C-4146-8A52-C4DF52EF27A3}"/>
              </a:ext>
            </a:extLst>
          </p:cNvPr>
          <p:cNvSpPr>
            <a:spLocks noGrp="1"/>
          </p:cNvSpPr>
          <p:nvPr>
            <p:ph type="title"/>
          </p:nvPr>
        </p:nvSpPr>
        <p:spPr>
          <a:xfrm>
            <a:off x="774691" y="2858251"/>
            <a:ext cx="4486656" cy="1141497"/>
          </a:xfrm>
        </p:spPr>
        <p:txBody>
          <a:bodyPr/>
          <a:lstStyle/>
          <a:p>
            <a:r>
              <a:rPr lang="en-US" dirty="0"/>
              <a:t>Categories of privilege</a:t>
            </a:r>
          </a:p>
        </p:txBody>
      </p:sp>
      <p:sp>
        <p:nvSpPr>
          <p:cNvPr id="3" name="Content Placeholder 2">
            <a:extLst>
              <a:ext uri="{FF2B5EF4-FFF2-40B4-BE49-F238E27FC236}">
                <a16:creationId xmlns:a16="http://schemas.microsoft.com/office/drawing/2014/main" id="{4B725D4F-07AA-5A4E-AA16-A485C163BF55}"/>
              </a:ext>
            </a:extLst>
          </p:cNvPr>
          <p:cNvSpPr>
            <a:spLocks noGrp="1"/>
          </p:cNvSpPr>
          <p:nvPr>
            <p:ph idx="1"/>
          </p:nvPr>
        </p:nvSpPr>
        <p:spPr>
          <a:xfrm>
            <a:off x="6736080" y="233923"/>
            <a:ext cx="4815840" cy="5248656"/>
          </a:xfrm>
        </p:spPr>
        <p:txBody>
          <a:bodyPr>
            <a:noAutofit/>
          </a:bodyPr>
          <a:lstStyle/>
          <a:p>
            <a:pPr fontAlgn="t"/>
            <a:r>
              <a:rPr lang="en-US" sz="1800" dirty="0"/>
              <a:t>White</a:t>
            </a:r>
          </a:p>
          <a:p>
            <a:pPr fontAlgn="t"/>
            <a:r>
              <a:rPr lang="en-US" sz="1800" dirty="0"/>
              <a:t>Male</a:t>
            </a:r>
          </a:p>
          <a:p>
            <a:pPr fontAlgn="t"/>
            <a:r>
              <a:rPr lang="en-US" sz="1800" dirty="0"/>
              <a:t>Cisgender (more later)</a:t>
            </a:r>
          </a:p>
          <a:p>
            <a:pPr fontAlgn="t"/>
            <a:r>
              <a:rPr lang="en-US" sz="1800" dirty="0"/>
              <a:t>Straight</a:t>
            </a:r>
          </a:p>
          <a:p>
            <a:pPr fontAlgn="t"/>
            <a:r>
              <a:rPr lang="en-US" sz="1800" dirty="0"/>
              <a:t>Not disabled</a:t>
            </a:r>
          </a:p>
          <a:p>
            <a:pPr fontAlgn="t"/>
            <a:r>
              <a:rPr lang="en-US" sz="1800" dirty="0"/>
              <a:t>A legal resident or citizen</a:t>
            </a:r>
          </a:p>
          <a:p>
            <a:pPr fontAlgn="t"/>
            <a:r>
              <a:rPr lang="en-US" sz="1800" dirty="0"/>
              <a:t>Specific ages</a:t>
            </a:r>
          </a:p>
          <a:p>
            <a:pPr fontAlgn="t"/>
            <a:r>
              <a:rPr lang="en-US" sz="1800" dirty="0"/>
              <a:t>Certain height/size/shape</a:t>
            </a:r>
          </a:p>
          <a:p>
            <a:pPr fontAlgn="t"/>
            <a:r>
              <a:rPr lang="en-US" sz="1800" dirty="0"/>
              <a:t>Not a mother (sometimes)</a:t>
            </a:r>
          </a:p>
          <a:p>
            <a:pPr fontAlgn="t"/>
            <a:r>
              <a:rPr lang="en-US" sz="1800" dirty="0"/>
              <a:t>Not a caregiver</a:t>
            </a:r>
          </a:p>
          <a:p>
            <a:pPr fontAlgn="t"/>
            <a:r>
              <a:rPr lang="en-US" sz="1800" dirty="0"/>
              <a:t>Educated</a:t>
            </a:r>
          </a:p>
          <a:p>
            <a:pPr fontAlgn="t"/>
            <a:r>
              <a:rPr lang="en-US" sz="1800" dirty="0"/>
              <a:t>Technically experienced</a:t>
            </a:r>
          </a:p>
          <a:p>
            <a:pPr fontAlgn="t"/>
            <a:r>
              <a:rPr lang="en-US" sz="1800" dirty="0"/>
              <a:t>Wealthy (can be earned)</a:t>
            </a:r>
          </a:p>
          <a:p>
            <a:pPr fontAlgn="t"/>
            <a:r>
              <a:rPr lang="en-US" sz="1800" dirty="0"/>
              <a:t>From an upper class family</a:t>
            </a:r>
          </a:p>
          <a:p>
            <a:pPr fontAlgn="t"/>
            <a:r>
              <a:rPr lang="en-US" sz="1800" dirty="0"/>
              <a:t>From the Global North</a:t>
            </a:r>
          </a:p>
          <a:p>
            <a:pPr fontAlgn="t"/>
            <a:r>
              <a:rPr lang="en-US" sz="1800" dirty="0"/>
              <a:t>And many more...</a:t>
            </a:r>
          </a:p>
        </p:txBody>
      </p:sp>
    </p:spTree>
    <p:extLst>
      <p:ext uri="{BB962C8B-B14F-4D97-AF65-F5344CB8AC3E}">
        <p14:creationId xmlns:p14="http://schemas.microsoft.com/office/powerpoint/2010/main" val="9664958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312D-6DD4-A64F-B325-A5954B03054C}"/>
              </a:ext>
            </a:extLst>
          </p:cNvPr>
          <p:cNvSpPr>
            <a:spLocks noGrp="1"/>
          </p:cNvSpPr>
          <p:nvPr>
            <p:ph type="title"/>
          </p:nvPr>
        </p:nvSpPr>
        <p:spPr>
          <a:xfrm>
            <a:off x="2269236" y="964692"/>
            <a:ext cx="7729728" cy="1188720"/>
          </a:xfrm>
        </p:spPr>
        <p:txBody>
          <a:bodyPr/>
          <a:lstStyle/>
          <a:p>
            <a:r>
              <a:rPr lang="en-US" dirty="0"/>
              <a:t>Example</a:t>
            </a:r>
          </a:p>
        </p:txBody>
      </p:sp>
      <p:sp>
        <p:nvSpPr>
          <p:cNvPr id="5" name="Content Placeholder 4">
            <a:extLst>
              <a:ext uri="{FF2B5EF4-FFF2-40B4-BE49-F238E27FC236}">
                <a16:creationId xmlns:a16="http://schemas.microsoft.com/office/drawing/2014/main" id="{F820F898-5034-F74D-B400-C00DA0C2D048}"/>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2A501D39-1BC1-F74D-8E4C-92423A06D20C}"/>
              </a:ext>
            </a:extLst>
          </p:cNvPr>
          <p:cNvPicPr>
            <a:picLocks noChangeAspect="1"/>
          </p:cNvPicPr>
          <p:nvPr/>
        </p:nvPicPr>
        <p:blipFill>
          <a:blip r:embed="rId3"/>
          <a:stretch>
            <a:fillRect/>
          </a:stretch>
        </p:blipFill>
        <p:spPr>
          <a:xfrm>
            <a:off x="2662119" y="2410703"/>
            <a:ext cx="6943961" cy="3556663"/>
          </a:xfrm>
          <a:prstGeom prst="rect">
            <a:avLst/>
          </a:prstGeom>
        </p:spPr>
      </p:pic>
    </p:spTree>
    <p:extLst>
      <p:ext uri="{BB962C8B-B14F-4D97-AF65-F5344CB8AC3E}">
        <p14:creationId xmlns:p14="http://schemas.microsoft.com/office/powerpoint/2010/main" val="14407987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312D-6DD4-A64F-B325-A5954B03054C}"/>
              </a:ext>
            </a:extLst>
          </p:cNvPr>
          <p:cNvSpPr>
            <a:spLocks noGrp="1"/>
          </p:cNvSpPr>
          <p:nvPr>
            <p:ph type="title"/>
          </p:nvPr>
        </p:nvSpPr>
        <p:spPr>
          <a:xfrm>
            <a:off x="2269236" y="964692"/>
            <a:ext cx="7729728" cy="1188720"/>
          </a:xfrm>
        </p:spPr>
        <p:txBody>
          <a:bodyPr/>
          <a:lstStyle/>
          <a:p>
            <a:r>
              <a:rPr lang="en-US" dirty="0"/>
              <a:t>Example</a:t>
            </a:r>
          </a:p>
        </p:txBody>
      </p:sp>
      <p:sp>
        <p:nvSpPr>
          <p:cNvPr id="5" name="Content Placeholder 4">
            <a:extLst>
              <a:ext uri="{FF2B5EF4-FFF2-40B4-BE49-F238E27FC236}">
                <a16:creationId xmlns:a16="http://schemas.microsoft.com/office/drawing/2014/main" id="{F820F898-5034-F74D-B400-C00DA0C2D048}"/>
              </a:ext>
            </a:extLst>
          </p:cNvPr>
          <p:cNvSpPr>
            <a:spLocks noGrp="1"/>
          </p:cNvSpPr>
          <p:nvPr>
            <p:ph idx="1"/>
          </p:nvPr>
        </p:nvSpPr>
        <p:spPr/>
        <p:txBody>
          <a:bodyPr>
            <a:noAutofit/>
          </a:bodyPr>
          <a:lstStyle/>
          <a:p>
            <a:r>
              <a:rPr lang="en" sz="2800" b="1" dirty="0"/>
              <a:t>Privilege: </a:t>
            </a:r>
            <a:r>
              <a:rPr lang="en" sz="2800" dirty="0"/>
              <a:t>Being able to fail and have one’s failure not seen as representative of one’s gender. </a:t>
            </a:r>
            <a:endParaRPr lang="en" sz="2800" b="1" dirty="0"/>
          </a:p>
          <a:p>
            <a:r>
              <a:rPr lang="en" sz="2800" b="1" dirty="0"/>
              <a:t>Oppression: </a:t>
            </a:r>
            <a:r>
              <a:rPr lang="en" sz="2800" dirty="0"/>
              <a:t>The way in which individual women in computing are often seen as representative of women as a class, meaning that their failure is often attributed to their gender rather than obstacles caused by sexism or a lack of individual success. </a:t>
            </a:r>
          </a:p>
        </p:txBody>
      </p:sp>
    </p:spTree>
    <p:extLst>
      <p:ext uri="{BB962C8B-B14F-4D97-AF65-F5344CB8AC3E}">
        <p14:creationId xmlns:p14="http://schemas.microsoft.com/office/powerpoint/2010/main" val="34258334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312D-6DD4-A64F-B325-A5954B03054C}"/>
              </a:ext>
            </a:extLst>
          </p:cNvPr>
          <p:cNvSpPr>
            <a:spLocks noGrp="1"/>
          </p:cNvSpPr>
          <p:nvPr>
            <p:ph type="title"/>
          </p:nvPr>
        </p:nvSpPr>
        <p:spPr>
          <a:xfrm>
            <a:off x="2269236" y="964692"/>
            <a:ext cx="7729728" cy="1188720"/>
          </a:xfrm>
        </p:spPr>
        <p:txBody>
          <a:bodyPr/>
          <a:lstStyle/>
          <a:p>
            <a:r>
              <a:rPr lang="en-US" dirty="0"/>
              <a:t>Example</a:t>
            </a:r>
          </a:p>
        </p:txBody>
      </p:sp>
      <p:sp>
        <p:nvSpPr>
          <p:cNvPr id="5" name="Content Placeholder 4">
            <a:extLst>
              <a:ext uri="{FF2B5EF4-FFF2-40B4-BE49-F238E27FC236}">
                <a16:creationId xmlns:a16="http://schemas.microsoft.com/office/drawing/2014/main" id="{F820F898-5034-F74D-B400-C00DA0C2D048}"/>
              </a:ext>
            </a:extLst>
          </p:cNvPr>
          <p:cNvSpPr>
            <a:spLocks noGrp="1"/>
          </p:cNvSpPr>
          <p:nvPr>
            <p:ph idx="1"/>
          </p:nvPr>
        </p:nvSpPr>
        <p:spPr/>
        <p:txBody>
          <a:bodyPr>
            <a:noAutofit/>
          </a:bodyPr>
          <a:lstStyle/>
          <a:p>
            <a:r>
              <a:rPr lang="en" sz="2800" b="1" dirty="0"/>
              <a:t>Target: </a:t>
            </a:r>
            <a:r>
              <a:rPr lang="en" sz="2800" dirty="0"/>
              <a:t>A woman in </a:t>
            </a:r>
            <a:r>
              <a:rPr lang="en-US" sz="2800" dirty="0"/>
              <a:t>computing</a:t>
            </a:r>
            <a:endParaRPr lang="en" sz="2800" dirty="0"/>
          </a:p>
          <a:p>
            <a:r>
              <a:rPr lang="en" sz="2800" b="1" dirty="0"/>
              <a:t>Ally Skills: </a:t>
            </a:r>
            <a:r>
              <a:rPr lang="en" sz="2800" dirty="0"/>
              <a:t>Learning about barriers women face in technical fields, reflecting upon how men may not experience those barriers, providing concrete support to women in science, and working to debunk gendered myths about innate differences.</a:t>
            </a:r>
          </a:p>
        </p:txBody>
      </p:sp>
    </p:spTree>
    <p:extLst>
      <p:ext uri="{BB962C8B-B14F-4D97-AF65-F5344CB8AC3E}">
        <p14:creationId xmlns:p14="http://schemas.microsoft.com/office/powerpoint/2010/main" val="2879636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312D-6DD4-A64F-B325-A5954B03054C}"/>
              </a:ext>
            </a:extLst>
          </p:cNvPr>
          <p:cNvSpPr>
            <a:spLocks noGrp="1"/>
          </p:cNvSpPr>
          <p:nvPr>
            <p:ph type="title"/>
          </p:nvPr>
        </p:nvSpPr>
        <p:spPr>
          <a:xfrm>
            <a:off x="2269236" y="964692"/>
            <a:ext cx="7729728" cy="1188720"/>
          </a:xfrm>
        </p:spPr>
        <p:txBody>
          <a:bodyPr/>
          <a:lstStyle/>
          <a:p>
            <a:r>
              <a:rPr lang="en-US" dirty="0"/>
              <a:t>What can we do with Privilege?</a:t>
            </a:r>
          </a:p>
        </p:txBody>
      </p:sp>
      <p:sp>
        <p:nvSpPr>
          <p:cNvPr id="3" name="Content Placeholder 2">
            <a:extLst>
              <a:ext uri="{FF2B5EF4-FFF2-40B4-BE49-F238E27FC236}">
                <a16:creationId xmlns:a16="http://schemas.microsoft.com/office/drawing/2014/main" id="{12052BA8-8EDD-0E4C-B61A-A590AC9E29A8}"/>
              </a:ext>
            </a:extLst>
          </p:cNvPr>
          <p:cNvSpPr>
            <a:spLocks noGrp="1"/>
          </p:cNvSpPr>
          <p:nvPr>
            <p:ph idx="1"/>
          </p:nvPr>
        </p:nvSpPr>
        <p:spPr>
          <a:xfrm>
            <a:off x="2231136" y="2638044"/>
            <a:ext cx="7729728" cy="3724656"/>
          </a:xfrm>
        </p:spPr>
        <p:txBody>
          <a:bodyPr>
            <a:normAutofit lnSpcReduction="10000"/>
          </a:bodyPr>
          <a:lstStyle/>
          <a:p>
            <a:r>
              <a:rPr lang="en" sz="3200" b="1" dirty="0"/>
              <a:t>Don’t get defensive!</a:t>
            </a:r>
          </a:p>
          <a:p>
            <a:r>
              <a:rPr lang="en" sz="3200" b="1" dirty="0"/>
              <a:t>Understand our own privilege.</a:t>
            </a:r>
          </a:p>
          <a:p>
            <a:pPr lvl="1"/>
            <a:r>
              <a:rPr lang="en" sz="3000" dirty="0"/>
              <a:t>By…reading, listening, reflecting, and noticing. </a:t>
            </a:r>
          </a:p>
          <a:p>
            <a:r>
              <a:rPr lang="en" sz="3200" b="1" dirty="0">
                <a:solidFill>
                  <a:schemeClr val="tx1"/>
                </a:solidFill>
              </a:rPr>
              <a:t>Work to end oppression.</a:t>
            </a:r>
          </a:p>
          <a:p>
            <a:pPr lvl="1"/>
            <a:r>
              <a:rPr lang="en" sz="3000" dirty="0">
                <a:solidFill>
                  <a:schemeClr val="tx1"/>
                </a:solidFill>
              </a:rPr>
              <a:t>By…calling out oppressive behavior, pushing for structural change, giving money to causes, </a:t>
            </a:r>
            <a:r>
              <a:rPr lang="en" sz="3000" dirty="0" err="1">
                <a:solidFill>
                  <a:schemeClr val="tx1"/>
                </a:solidFill>
              </a:rPr>
              <a:t>etc</a:t>
            </a:r>
            <a:r>
              <a:rPr lang="en" sz="3000" dirty="0">
                <a:solidFill>
                  <a:schemeClr val="tx1"/>
                </a:solidFill>
              </a:rPr>
              <a:t>, etc.</a:t>
            </a:r>
          </a:p>
        </p:txBody>
      </p:sp>
    </p:spTree>
    <p:extLst>
      <p:ext uri="{BB962C8B-B14F-4D97-AF65-F5344CB8AC3E}">
        <p14:creationId xmlns:p14="http://schemas.microsoft.com/office/powerpoint/2010/main" val="15920254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C50D4-ED46-6B4B-AF78-8BAF696BD4B2}"/>
              </a:ext>
            </a:extLst>
          </p:cNvPr>
          <p:cNvSpPr>
            <a:spLocks noGrp="1"/>
          </p:cNvSpPr>
          <p:nvPr>
            <p:ph type="title"/>
          </p:nvPr>
        </p:nvSpPr>
        <p:spPr>
          <a:xfrm>
            <a:off x="2269236" y="949702"/>
            <a:ext cx="7729728" cy="1188720"/>
          </a:xfrm>
        </p:spPr>
        <p:txBody>
          <a:bodyPr/>
          <a:lstStyle/>
          <a:p>
            <a:r>
              <a:rPr lang="en-US" dirty="0"/>
              <a:t>Why should people with privilege take action?</a:t>
            </a:r>
          </a:p>
        </p:txBody>
      </p:sp>
      <p:sp>
        <p:nvSpPr>
          <p:cNvPr id="3" name="Content Placeholder 2">
            <a:extLst>
              <a:ext uri="{FF2B5EF4-FFF2-40B4-BE49-F238E27FC236}">
                <a16:creationId xmlns:a16="http://schemas.microsoft.com/office/drawing/2014/main" id="{51F32D92-15B7-1F44-9236-8928BF8C0903}"/>
              </a:ext>
            </a:extLst>
          </p:cNvPr>
          <p:cNvSpPr>
            <a:spLocks noGrp="1"/>
          </p:cNvSpPr>
          <p:nvPr>
            <p:ph idx="1"/>
          </p:nvPr>
        </p:nvSpPr>
        <p:spPr/>
        <p:txBody>
          <a:bodyPr>
            <a:noAutofit/>
          </a:bodyPr>
          <a:lstStyle/>
          <a:p>
            <a:pPr marL="0" indent="0">
              <a:buNone/>
            </a:pPr>
            <a:r>
              <a:rPr lang="en" sz="3200" dirty="0"/>
              <a:t>"[...] Ethnic minority or female leaders who engage in diversity-valuing behavior are penalized with worse performance ratings; whereas [ethnic majority] or male leaders who engage in diversity-valuing behavior are not penalized for doing so.”</a:t>
            </a:r>
          </a:p>
        </p:txBody>
      </p:sp>
      <p:sp>
        <p:nvSpPr>
          <p:cNvPr id="4" name="Rectangle 3">
            <a:extLst>
              <a:ext uri="{FF2B5EF4-FFF2-40B4-BE49-F238E27FC236}">
                <a16:creationId xmlns:a16="http://schemas.microsoft.com/office/drawing/2014/main" id="{3D65FAAB-F24E-8042-96D6-5AD70E8F578D}"/>
              </a:ext>
            </a:extLst>
          </p:cNvPr>
          <p:cNvSpPr/>
          <p:nvPr/>
        </p:nvSpPr>
        <p:spPr>
          <a:xfrm>
            <a:off x="4726897" y="5740027"/>
            <a:ext cx="7225259" cy="923330"/>
          </a:xfrm>
          <a:prstGeom prst="rect">
            <a:avLst/>
          </a:prstGeom>
        </p:spPr>
        <p:txBody>
          <a:bodyPr wrap="square">
            <a:spAutoFit/>
          </a:bodyPr>
          <a:lstStyle/>
          <a:p>
            <a:r>
              <a:rPr lang="en" dirty="0"/>
              <a:t>David </a:t>
            </a:r>
            <a:r>
              <a:rPr lang="en" dirty="0" err="1"/>
              <a:t>Hekman</a:t>
            </a:r>
            <a:r>
              <a:rPr lang="en" dirty="0"/>
              <a:t>, Stefanie Johnson, Wei Yang &amp; Maw Der Foo, </a:t>
            </a:r>
            <a:r>
              <a:rPr lang="en" i="1" dirty="0"/>
              <a:t>Does valuing diversity result in worse performance ratings for minority and female leaders?, </a:t>
            </a:r>
            <a:r>
              <a:rPr lang="en" dirty="0"/>
              <a:t>http://</a:t>
            </a:r>
            <a:r>
              <a:rPr lang="en" dirty="0" err="1"/>
              <a:t>amj.aom.org</a:t>
            </a:r>
            <a:r>
              <a:rPr lang="en" dirty="0"/>
              <a:t>/content/early/2016/03/03/amj.2014.0538.abstract (2016).</a:t>
            </a:r>
          </a:p>
        </p:txBody>
      </p:sp>
    </p:spTree>
    <p:extLst>
      <p:ext uri="{BB962C8B-B14F-4D97-AF65-F5344CB8AC3E}">
        <p14:creationId xmlns:p14="http://schemas.microsoft.com/office/powerpoint/2010/main" val="25337978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61BB8-CB46-1440-8AEE-42FF82537584}"/>
              </a:ext>
            </a:extLst>
          </p:cNvPr>
          <p:cNvSpPr>
            <a:spLocks noGrp="1"/>
          </p:cNvSpPr>
          <p:nvPr>
            <p:ph type="title"/>
          </p:nvPr>
        </p:nvSpPr>
        <p:spPr/>
        <p:txBody>
          <a:bodyPr/>
          <a:lstStyle/>
          <a:p>
            <a:r>
              <a:rPr lang="en-US" dirty="0"/>
              <a:t>Why Else?</a:t>
            </a:r>
          </a:p>
        </p:txBody>
      </p:sp>
      <p:sp>
        <p:nvSpPr>
          <p:cNvPr id="3" name="Content Placeholder 2">
            <a:extLst>
              <a:ext uri="{FF2B5EF4-FFF2-40B4-BE49-F238E27FC236}">
                <a16:creationId xmlns:a16="http://schemas.microsoft.com/office/drawing/2014/main" id="{BF90BA54-6166-2040-A052-17F4CE9484FC}"/>
              </a:ext>
            </a:extLst>
          </p:cNvPr>
          <p:cNvSpPr>
            <a:spLocks noGrp="1"/>
          </p:cNvSpPr>
          <p:nvPr>
            <p:ph idx="1"/>
          </p:nvPr>
        </p:nvSpPr>
        <p:spPr/>
        <p:txBody>
          <a:bodyPr>
            <a:normAutofit/>
          </a:bodyPr>
          <a:lstStyle/>
          <a:p>
            <a:r>
              <a:rPr lang="en-US" sz="2800" dirty="0"/>
              <a:t>People with privilege may be in the majority.</a:t>
            </a:r>
          </a:p>
          <a:p>
            <a:r>
              <a:rPr lang="en-US" sz="2800" dirty="0"/>
              <a:t>People with privilege are not usually accused of “sour grapes.”</a:t>
            </a:r>
          </a:p>
          <a:p>
            <a:r>
              <a:rPr lang="en-US" sz="2800" dirty="0"/>
              <a:t>Members of target groups usually have to do the work whether they like it or not. </a:t>
            </a:r>
          </a:p>
          <a:p>
            <a:endParaRPr lang="en-US" sz="2800" dirty="0"/>
          </a:p>
        </p:txBody>
      </p:sp>
    </p:spTree>
    <p:extLst>
      <p:ext uri="{BB962C8B-B14F-4D97-AF65-F5344CB8AC3E}">
        <p14:creationId xmlns:p14="http://schemas.microsoft.com/office/powerpoint/2010/main" val="15667369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0" name="Shape 340"/>
          <p:cNvSpPr txBox="1">
            <a:spLocks noGrp="1"/>
          </p:cNvSpPr>
          <p:nvPr>
            <p:ph type="body" idx="1"/>
          </p:nvPr>
        </p:nvSpPr>
        <p:spPr>
          <a:xfrm>
            <a:off x="2324100" y="2686456"/>
            <a:ext cx="7619999" cy="1485088"/>
          </a:xfrm>
          <a:prstGeom prst="rect">
            <a:avLst/>
          </a:prstGeom>
        </p:spPr>
        <p:txBody>
          <a:bodyPr vert="horz" lIns="121900" tIns="121900" rIns="121900" bIns="121900" rtlCol="0" anchor="t" anchorCtr="0">
            <a:noAutofit/>
          </a:bodyPr>
          <a:lstStyle/>
          <a:p>
            <a:pPr marL="0" indent="0" algn="ctr">
              <a:buNone/>
            </a:pPr>
            <a:r>
              <a:rPr lang="en-US" sz="6400" i="1" dirty="0">
                <a:solidFill>
                  <a:schemeClr val="accent1"/>
                </a:solidFill>
                <a:latin typeface="+mn-lt"/>
              </a:rPr>
              <a:t>It’s the right thing to do.</a:t>
            </a:r>
            <a:endParaRPr lang="en-US" sz="4800" dirty="0">
              <a:solidFill>
                <a:schemeClr val="accent1"/>
              </a:solidFill>
              <a:latin typeface="+mn-lt"/>
            </a:endParaRPr>
          </a:p>
        </p:txBody>
      </p:sp>
    </p:spTree>
    <p:extLst>
      <p:ext uri="{BB962C8B-B14F-4D97-AF65-F5344CB8AC3E}">
        <p14:creationId xmlns:p14="http://schemas.microsoft.com/office/powerpoint/2010/main" val="6426979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25E4E-C3C1-B849-A820-DB699A79A715}"/>
              </a:ext>
            </a:extLst>
          </p:cNvPr>
          <p:cNvSpPr>
            <a:spLocks noGrp="1"/>
          </p:cNvSpPr>
          <p:nvPr>
            <p:ph type="title"/>
          </p:nvPr>
        </p:nvSpPr>
        <p:spPr>
          <a:xfrm>
            <a:off x="2269236" y="964692"/>
            <a:ext cx="7729728" cy="1188720"/>
          </a:xfrm>
        </p:spPr>
        <p:txBody>
          <a:bodyPr/>
          <a:lstStyle/>
          <a:p>
            <a:r>
              <a:rPr lang="en-US" dirty="0"/>
              <a:t>Situating ally skills</a:t>
            </a:r>
          </a:p>
        </p:txBody>
      </p:sp>
      <p:cxnSp>
        <p:nvCxnSpPr>
          <p:cNvPr id="5" name="Straight Arrow Connector 4">
            <a:extLst>
              <a:ext uri="{FF2B5EF4-FFF2-40B4-BE49-F238E27FC236}">
                <a16:creationId xmlns:a16="http://schemas.microsoft.com/office/drawing/2014/main" id="{A1A667A9-9EFF-9345-ADB5-1A8872850990}"/>
              </a:ext>
            </a:extLst>
          </p:cNvPr>
          <p:cNvCxnSpPr/>
          <p:nvPr/>
        </p:nvCxnSpPr>
        <p:spPr>
          <a:xfrm>
            <a:off x="1499016" y="3429000"/>
            <a:ext cx="9248932"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C194C51E-F804-4946-BD7F-5ACFB0EF03F5}"/>
              </a:ext>
            </a:extLst>
          </p:cNvPr>
          <p:cNvCxnSpPr/>
          <p:nvPr/>
        </p:nvCxnSpPr>
        <p:spPr>
          <a:xfrm>
            <a:off x="2269236" y="3147934"/>
            <a:ext cx="0" cy="644577"/>
          </a:xfrm>
          <a:prstGeom prst="line">
            <a:avLst/>
          </a:prstGeom>
          <a:ln w="127000"/>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76EC119-AD07-C843-B194-AD13A97C9FD7}"/>
              </a:ext>
            </a:extLst>
          </p:cNvPr>
          <p:cNvCxnSpPr/>
          <p:nvPr/>
        </p:nvCxnSpPr>
        <p:spPr>
          <a:xfrm>
            <a:off x="6096000" y="3159176"/>
            <a:ext cx="0" cy="644577"/>
          </a:xfrm>
          <a:prstGeom prst="line">
            <a:avLst/>
          </a:prstGeom>
          <a:ln w="127000"/>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9325852-CD65-824B-A900-5F935BBB4C72}"/>
              </a:ext>
            </a:extLst>
          </p:cNvPr>
          <p:cNvCxnSpPr/>
          <p:nvPr/>
        </p:nvCxnSpPr>
        <p:spPr>
          <a:xfrm>
            <a:off x="9968984" y="3106711"/>
            <a:ext cx="0" cy="644577"/>
          </a:xfrm>
          <a:prstGeom prst="line">
            <a:avLst/>
          </a:prstGeom>
          <a:ln w="127000"/>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326B0DA-F82E-3F41-BE64-B32831392799}"/>
              </a:ext>
            </a:extLst>
          </p:cNvPr>
          <p:cNvSpPr txBox="1"/>
          <p:nvPr/>
        </p:nvSpPr>
        <p:spPr>
          <a:xfrm>
            <a:off x="1991918" y="4028607"/>
            <a:ext cx="554636" cy="369332"/>
          </a:xfrm>
          <a:prstGeom prst="rect">
            <a:avLst/>
          </a:prstGeom>
          <a:noFill/>
        </p:spPr>
        <p:txBody>
          <a:bodyPr wrap="square" rtlCol="0">
            <a:spAutoFit/>
          </a:bodyPr>
          <a:lstStyle/>
          <a:p>
            <a:r>
              <a:rPr lang="en-US" dirty="0"/>
              <a:t>Ally</a:t>
            </a:r>
          </a:p>
        </p:txBody>
      </p:sp>
      <p:sp>
        <p:nvSpPr>
          <p:cNvPr id="9" name="TextBox 8">
            <a:extLst>
              <a:ext uri="{FF2B5EF4-FFF2-40B4-BE49-F238E27FC236}">
                <a16:creationId xmlns:a16="http://schemas.microsoft.com/office/drawing/2014/main" id="{CC21CCD3-F959-294F-81E2-ECA7294A688A}"/>
              </a:ext>
            </a:extLst>
          </p:cNvPr>
          <p:cNvSpPr txBox="1"/>
          <p:nvPr/>
        </p:nvSpPr>
        <p:spPr>
          <a:xfrm>
            <a:off x="5451423" y="4062334"/>
            <a:ext cx="1289154" cy="369332"/>
          </a:xfrm>
          <a:prstGeom prst="rect">
            <a:avLst/>
          </a:prstGeom>
          <a:noFill/>
        </p:spPr>
        <p:txBody>
          <a:bodyPr wrap="square" rtlCol="0">
            <a:spAutoFit/>
          </a:bodyPr>
          <a:lstStyle/>
          <a:p>
            <a:r>
              <a:rPr lang="en-US" dirty="0"/>
              <a:t>Accomplice</a:t>
            </a:r>
          </a:p>
        </p:txBody>
      </p:sp>
      <p:sp>
        <p:nvSpPr>
          <p:cNvPr id="10" name="TextBox 9">
            <a:extLst>
              <a:ext uri="{FF2B5EF4-FFF2-40B4-BE49-F238E27FC236}">
                <a16:creationId xmlns:a16="http://schemas.microsoft.com/office/drawing/2014/main" id="{2AAB9487-931F-3642-8FFF-9DC58A7C336D}"/>
              </a:ext>
            </a:extLst>
          </p:cNvPr>
          <p:cNvSpPr txBox="1"/>
          <p:nvPr/>
        </p:nvSpPr>
        <p:spPr>
          <a:xfrm>
            <a:off x="9092259" y="4021112"/>
            <a:ext cx="1655689" cy="369332"/>
          </a:xfrm>
          <a:prstGeom prst="rect">
            <a:avLst/>
          </a:prstGeom>
          <a:noFill/>
        </p:spPr>
        <p:txBody>
          <a:bodyPr wrap="square" rtlCol="0">
            <a:spAutoFit/>
          </a:bodyPr>
          <a:lstStyle/>
          <a:p>
            <a:r>
              <a:rPr lang="en-US" dirty="0"/>
              <a:t>Co-conspirator</a:t>
            </a:r>
          </a:p>
        </p:txBody>
      </p:sp>
      <p:sp>
        <p:nvSpPr>
          <p:cNvPr id="11" name="Shape 340">
            <a:extLst>
              <a:ext uri="{FF2B5EF4-FFF2-40B4-BE49-F238E27FC236}">
                <a16:creationId xmlns:a16="http://schemas.microsoft.com/office/drawing/2014/main" id="{08739E78-A6A4-4348-8613-F2EF02D73667}"/>
              </a:ext>
            </a:extLst>
          </p:cNvPr>
          <p:cNvSpPr txBox="1">
            <a:spLocks/>
          </p:cNvSpPr>
          <p:nvPr/>
        </p:nvSpPr>
        <p:spPr>
          <a:xfrm>
            <a:off x="2378965" y="4809517"/>
            <a:ext cx="7619999" cy="4356767"/>
          </a:xfrm>
          <a:prstGeom prst="rect">
            <a:avLst/>
          </a:prstGeom>
        </p:spPr>
        <p:txBody>
          <a:bodyPr vert="horz" lIns="121900" tIns="121900" rIns="121900" bIns="121900" rtlCol="0" anchor="t" anchorCtr="0">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Font typeface="Arial" panose="020B0604020202020204" pitchFamily="34" charset="0"/>
              <a:buNone/>
            </a:pPr>
            <a:r>
              <a:rPr lang="en-US" sz="6400" i="1" dirty="0">
                <a:solidFill>
                  <a:schemeClr val="accent1"/>
                </a:solidFill>
              </a:rPr>
              <a:t>Go that way!</a:t>
            </a:r>
            <a:endParaRPr lang="en-US" sz="4800" dirty="0">
              <a:solidFill>
                <a:schemeClr val="accent1"/>
              </a:solidFill>
            </a:endParaRPr>
          </a:p>
        </p:txBody>
      </p:sp>
    </p:spTree>
    <p:extLst>
      <p:ext uri="{BB962C8B-B14F-4D97-AF65-F5344CB8AC3E}">
        <p14:creationId xmlns:p14="http://schemas.microsoft.com/office/powerpoint/2010/main" val="428009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A281A-9C25-994C-8797-2D09ED656D8E}"/>
              </a:ext>
            </a:extLst>
          </p:cNvPr>
          <p:cNvSpPr>
            <a:spLocks noGrp="1"/>
          </p:cNvSpPr>
          <p:nvPr>
            <p:ph type="title"/>
          </p:nvPr>
        </p:nvSpPr>
        <p:spPr>
          <a:xfrm>
            <a:off x="1638300" y="2606040"/>
            <a:ext cx="8991600" cy="1645920"/>
          </a:xfrm>
        </p:spPr>
        <p:txBody>
          <a:bodyPr/>
          <a:lstStyle/>
          <a:p>
            <a:r>
              <a:rPr lang="en-US" dirty="0"/>
              <a:t>Ally Skill: </a:t>
            </a:r>
            <a:br>
              <a:rPr lang="en-US" dirty="0"/>
            </a:br>
            <a:r>
              <a:rPr lang="en-US" dirty="0"/>
              <a:t>Correct Terminology</a:t>
            </a:r>
          </a:p>
        </p:txBody>
      </p:sp>
      <p:sp>
        <p:nvSpPr>
          <p:cNvPr id="3" name="Text Placeholder 2">
            <a:extLst>
              <a:ext uri="{FF2B5EF4-FFF2-40B4-BE49-F238E27FC236}">
                <a16:creationId xmlns:a16="http://schemas.microsoft.com/office/drawing/2014/main" id="{39F9DE5E-4E92-8A4D-AF0E-9CCF359C3A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21748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2474D-D9BC-3141-9464-AF0C9675F0B4}"/>
              </a:ext>
            </a:extLst>
          </p:cNvPr>
          <p:cNvSpPr>
            <a:spLocks noGrp="1"/>
          </p:cNvSpPr>
          <p:nvPr>
            <p:ph type="title"/>
          </p:nvPr>
        </p:nvSpPr>
        <p:spPr>
          <a:xfrm>
            <a:off x="2231136" y="2983992"/>
            <a:ext cx="7729728" cy="1188720"/>
          </a:xfrm>
        </p:spPr>
        <p:txBody>
          <a:bodyPr/>
          <a:lstStyle/>
          <a:p>
            <a:r>
              <a:rPr lang="en-US" dirty="0"/>
              <a:t>Land acknowledgement</a:t>
            </a:r>
          </a:p>
        </p:txBody>
      </p:sp>
    </p:spTree>
    <p:extLst>
      <p:ext uri="{BB962C8B-B14F-4D97-AF65-F5344CB8AC3E}">
        <p14:creationId xmlns:p14="http://schemas.microsoft.com/office/powerpoint/2010/main" val="7107703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312D-6DD4-A64F-B325-A5954B03054C}"/>
              </a:ext>
            </a:extLst>
          </p:cNvPr>
          <p:cNvSpPr>
            <a:spLocks noGrp="1"/>
          </p:cNvSpPr>
          <p:nvPr>
            <p:ph type="title"/>
          </p:nvPr>
        </p:nvSpPr>
        <p:spPr>
          <a:xfrm>
            <a:off x="2269236" y="964692"/>
            <a:ext cx="7729728" cy="1188720"/>
          </a:xfrm>
        </p:spPr>
        <p:txBody>
          <a:bodyPr/>
          <a:lstStyle/>
          <a:p>
            <a:r>
              <a:rPr lang="en-US" dirty="0"/>
              <a:t>Why does terminology matter?</a:t>
            </a:r>
          </a:p>
        </p:txBody>
      </p:sp>
      <p:sp>
        <p:nvSpPr>
          <p:cNvPr id="3" name="Content Placeholder 2">
            <a:extLst>
              <a:ext uri="{FF2B5EF4-FFF2-40B4-BE49-F238E27FC236}">
                <a16:creationId xmlns:a16="http://schemas.microsoft.com/office/drawing/2014/main" id="{12052BA8-8EDD-0E4C-B61A-A590AC9E29A8}"/>
              </a:ext>
            </a:extLst>
          </p:cNvPr>
          <p:cNvSpPr>
            <a:spLocks noGrp="1"/>
          </p:cNvSpPr>
          <p:nvPr>
            <p:ph idx="1"/>
          </p:nvPr>
        </p:nvSpPr>
        <p:spPr/>
        <p:txBody>
          <a:bodyPr>
            <a:normAutofit/>
          </a:bodyPr>
          <a:lstStyle/>
          <a:p>
            <a:endParaRPr lang="en-US" dirty="0"/>
          </a:p>
          <a:p>
            <a:endParaRPr lang="en-US" dirty="0"/>
          </a:p>
          <a:p>
            <a:endParaRPr lang="en-US" dirty="0"/>
          </a:p>
          <a:p>
            <a:endParaRPr lang="en-US" dirty="0"/>
          </a:p>
        </p:txBody>
      </p:sp>
      <p:sp>
        <p:nvSpPr>
          <p:cNvPr id="4" name="Content Placeholder 2">
            <a:extLst>
              <a:ext uri="{FF2B5EF4-FFF2-40B4-BE49-F238E27FC236}">
                <a16:creationId xmlns:a16="http://schemas.microsoft.com/office/drawing/2014/main" id="{09AD20CF-AE9A-4745-AE05-893555E717BA}"/>
              </a:ext>
            </a:extLst>
          </p:cNvPr>
          <p:cNvSpPr txBox="1">
            <a:spLocks/>
          </p:cNvSpPr>
          <p:nvPr/>
        </p:nvSpPr>
        <p:spPr>
          <a:xfrm>
            <a:off x="2383536" y="2790444"/>
            <a:ext cx="7729728" cy="3101983"/>
          </a:xfrm>
          <a:prstGeom prst="rect">
            <a:avLst/>
          </a:prstGeom>
        </p:spPr>
        <p:txBody>
          <a:bodyPr vert="horz" lIns="91440" tIns="45720" rIns="91440" bIns="45720" rtlCol="0">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342900" lvl="3" indent="-342900"/>
            <a:r>
              <a:rPr lang="en" sz="2800" dirty="0"/>
              <a:t>Using the wrong terminology can be a form of microaggression – it reminds folks that they don’t belong.</a:t>
            </a:r>
          </a:p>
          <a:p>
            <a:pPr marL="342900" lvl="3" indent="-342900"/>
            <a:r>
              <a:rPr lang="en" sz="2800" dirty="0"/>
              <a:t>Taking time to learn shows respect.</a:t>
            </a:r>
          </a:p>
          <a:p>
            <a:pPr marL="342900" lvl="3" indent="-342900"/>
            <a:r>
              <a:rPr lang="en" sz="2800" dirty="0"/>
              <a:t>Correct </a:t>
            </a:r>
            <a:r>
              <a:rPr lang="en-US" sz="2800" dirty="0"/>
              <a:t>terminology</a:t>
            </a:r>
            <a:r>
              <a:rPr lang="en" sz="2800" dirty="0"/>
              <a:t> makes people more comfortable and often can pave the way for other opportunities to practice ally skills.</a:t>
            </a:r>
            <a:endParaRPr lang="en-US" sz="2800" dirty="0"/>
          </a:p>
        </p:txBody>
      </p:sp>
    </p:spTree>
    <p:extLst>
      <p:ext uri="{BB962C8B-B14F-4D97-AF65-F5344CB8AC3E}">
        <p14:creationId xmlns:p14="http://schemas.microsoft.com/office/powerpoint/2010/main" val="27759525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79683"/>
            <a:ext cx="7729728" cy="1188720"/>
          </a:xfrm>
        </p:spPr>
        <p:txBody>
          <a:bodyPr/>
          <a:lstStyle/>
          <a:p>
            <a:r>
              <a:rPr lang="en-US" dirty="0"/>
              <a:t>Cautions re: Terminology</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pPr marL="342900" lvl="3" indent="-342900"/>
            <a:r>
              <a:rPr lang="en" sz="2800" dirty="0"/>
              <a:t>It’s very rare that everyone will agree.</a:t>
            </a:r>
          </a:p>
          <a:p>
            <a:pPr marL="342900" lvl="3" indent="-342900"/>
            <a:r>
              <a:rPr lang="en" sz="2800" dirty="0"/>
              <a:t>Members of any marginalized group can agree to call themselves whatever they want (outsiders should not assume they can use the same terms).</a:t>
            </a:r>
          </a:p>
          <a:p>
            <a:pPr marL="342900" lvl="3" indent="-342900"/>
            <a:r>
              <a:rPr lang="en" sz="2800" dirty="0"/>
              <a:t>Preferred terms change over time and based on location.</a:t>
            </a:r>
          </a:p>
          <a:p>
            <a:endParaRPr lang="en-US" sz="2800" dirty="0"/>
          </a:p>
        </p:txBody>
      </p:sp>
    </p:spTree>
    <p:extLst>
      <p:ext uri="{BB962C8B-B14F-4D97-AF65-F5344CB8AC3E}">
        <p14:creationId xmlns:p14="http://schemas.microsoft.com/office/powerpoint/2010/main" val="30646560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Gender</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r>
              <a:rPr lang="en" sz="2400" b="1" dirty="0"/>
              <a:t>Cis/Cisgender</a:t>
            </a:r>
            <a:r>
              <a:rPr lang="en" sz="2400" dirty="0"/>
              <a:t>: your gender is the same as the sex that was assigned to you at birth</a:t>
            </a:r>
          </a:p>
          <a:p>
            <a:r>
              <a:rPr lang="en" sz="2400" b="1" dirty="0"/>
              <a:t>Trans/ Transgender</a:t>
            </a:r>
            <a:r>
              <a:rPr lang="en" sz="2400" dirty="0"/>
              <a:t>: your gender is different than the sex that was assigned to you at birth</a:t>
            </a:r>
          </a:p>
          <a:p>
            <a:pPr lvl="1"/>
            <a:r>
              <a:rPr lang="en" sz="2200" dirty="0"/>
              <a:t>Note that transgender is an umbrella term that includes lots of different identities!</a:t>
            </a:r>
          </a:p>
          <a:p>
            <a:r>
              <a:rPr lang="en" sz="2400" b="1" dirty="0"/>
              <a:t>Non-binary</a:t>
            </a:r>
            <a:r>
              <a:rPr lang="en" sz="2400" dirty="0"/>
              <a:t> or </a:t>
            </a:r>
            <a:r>
              <a:rPr lang="en" sz="2400" b="1" dirty="0"/>
              <a:t>genderqueer</a:t>
            </a:r>
            <a:r>
              <a:rPr lang="en-US" sz="2400" dirty="0"/>
              <a:t> or </a:t>
            </a:r>
            <a:r>
              <a:rPr lang="en-US" sz="2400" b="1" dirty="0"/>
              <a:t>agender</a:t>
            </a:r>
            <a:r>
              <a:rPr lang="en" sz="2400" dirty="0"/>
              <a:t>: "male" or "female" doesn't describe your gender accurately</a:t>
            </a:r>
            <a:r>
              <a:rPr lang="en-US" sz="2400" dirty="0"/>
              <a:t>, or you don’t identify with a gender at all</a:t>
            </a:r>
            <a:endParaRPr lang="en" sz="2400" dirty="0"/>
          </a:p>
          <a:p>
            <a:endParaRPr lang="en-US" sz="2800" dirty="0"/>
          </a:p>
        </p:txBody>
      </p:sp>
    </p:spTree>
    <p:extLst>
      <p:ext uri="{BB962C8B-B14F-4D97-AF65-F5344CB8AC3E}">
        <p14:creationId xmlns:p14="http://schemas.microsoft.com/office/powerpoint/2010/main" val="16785249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Gender: handling pronouns and Transition</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a:xfrm>
            <a:off x="2231136" y="2482945"/>
            <a:ext cx="7729728" cy="3412181"/>
          </a:xfrm>
        </p:spPr>
        <p:txBody>
          <a:bodyPr>
            <a:noAutofit/>
          </a:bodyPr>
          <a:lstStyle/>
          <a:p>
            <a:pPr marL="512648" indent="-414726">
              <a:buClr>
                <a:schemeClr val="tx1"/>
              </a:buClr>
              <a:buSzPct val="45000"/>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b="1" dirty="0">
                <a:ea typeface="Cooper Hewitt Light" charset="0"/>
                <a:cs typeface="Cooper Hewitt Light" charset="0"/>
              </a:rPr>
              <a:t>Do: </a:t>
            </a:r>
            <a:r>
              <a:rPr lang="en-US" altLang="en-US" sz="2400" dirty="0">
                <a:ea typeface="Cooper Hewitt Light" charset="0"/>
                <a:cs typeface="Cooper Hewitt Light" charset="0"/>
              </a:rPr>
              <a:t>check in if you’re unsure about pronoun use or how to navigate a transition. </a:t>
            </a:r>
          </a:p>
          <a:p>
            <a:pPr marL="512648" indent="-414726">
              <a:buClr>
                <a:schemeClr val="tx1"/>
              </a:buClr>
              <a:buSzPct val="45000"/>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b="1" dirty="0">
                <a:ea typeface="Cooper Hewitt Light" charset="0"/>
                <a:cs typeface="Cooper Hewitt Light" charset="0"/>
              </a:rPr>
              <a:t>Do: </a:t>
            </a:r>
            <a:r>
              <a:rPr lang="en-US" altLang="en-US" sz="2400" dirty="0">
                <a:ea typeface="Cooper Hewitt Light" charset="0"/>
                <a:cs typeface="Cooper Hewitt Light" charset="0"/>
              </a:rPr>
              <a:t>assume retroactivity unless told otherwise.</a:t>
            </a:r>
          </a:p>
          <a:p>
            <a:pPr marL="512648" indent="-414726">
              <a:buClr>
                <a:schemeClr val="tx1"/>
              </a:buClr>
              <a:buSzPct val="45000"/>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b="1" dirty="0">
                <a:ea typeface="Cooper Hewitt Light" charset="0"/>
                <a:cs typeface="Cooper Hewitt Light" charset="0"/>
              </a:rPr>
              <a:t>Do: </a:t>
            </a:r>
            <a:r>
              <a:rPr lang="en-US" altLang="en-US" sz="2400" dirty="0">
                <a:ea typeface="Cooper Hewitt Light" charset="0"/>
                <a:cs typeface="Cooper Hewitt Light" charset="0"/>
              </a:rPr>
              <a:t>use current preferred pronouns for famous trans people (like Coraline Ada Ehmke).</a:t>
            </a:r>
          </a:p>
          <a:p>
            <a:pPr marL="512648" indent="-414726">
              <a:buClr>
                <a:schemeClr val="tx1"/>
              </a:buClr>
              <a:buSzPct val="45000"/>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b="1" dirty="0">
                <a:ea typeface="Cooper Hewitt Light" charset="0"/>
                <a:cs typeface="Cooper Hewitt Light" charset="0"/>
              </a:rPr>
              <a:t>Absolutely don’t: </a:t>
            </a:r>
            <a:r>
              <a:rPr lang="en-US" altLang="en-US" sz="2400" dirty="0">
                <a:ea typeface="Cooper Hewitt Light" charset="0"/>
                <a:cs typeface="Cooper Hewitt Light" charset="0"/>
              </a:rPr>
              <a:t>ask about transition logistics or surgery.</a:t>
            </a:r>
          </a:p>
          <a:p>
            <a:pPr marL="512648" indent="-414726">
              <a:buClr>
                <a:schemeClr val="tx1"/>
              </a:buClr>
              <a:buSzPct val="45000"/>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b="1" dirty="0">
                <a:ea typeface="Cooper Hewitt Light" charset="0"/>
                <a:cs typeface="Cooper Hewitt Light" charset="0"/>
              </a:rPr>
              <a:t>Absolutely don’t: </a:t>
            </a:r>
            <a:r>
              <a:rPr lang="en-US" altLang="en-US" sz="2400" dirty="0">
                <a:ea typeface="Cooper Hewitt Light" charset="0"/>
                <a:cs typeface="Cooper Hewitt Light" charset="0"/>
              </a:rPr>
              <a:t>out the person.*</a:t>
            </a:r>
            <a:r>
              <a:rPr lang="en-US" altLang="en-US" sz="2358" dirty="0">
                <a:solidFill>
                  <a:schemeClr val="tx1"/>
                </a:solidFill>
                <a:ea typeface="Cooper Hewitt Book" charset="0"/>
                <a:cs typeface="Cooper Hewitt Book" charset="0"/>
              </a:rPr>
              <a:t>			</a:t>
            </a:r>
          </a:p>
        </p:txBody>
      </p:sp>
      <p:sp>
        <p:nvSpPr>
          <p:cNvPr id="4" name="Rectangle 1">
            <a:extLst>
              <a:ext uri="{FF2B5EF4-FFF2-40B4-BE49-F238E27FC236}">
                <a16:creationId xmlns:a16="http://schemas.microsoft.com/office/drawing/2014/main" id="{A253E861-AD4C-194B-8D95-8F512CD17535}"/>
              </a:ext>
            </a:extLst>
          </p:cNvPr>
          <p:cNvSpPr>
            <a:spLocks noChangeArrowheads="1"/>
          </p:cNvSpPr>
          <p:nvPr/>
        </p:nvSpPr>
        <p:spPr bwMode="auto">
          <a:xfrm>
            <a:off x="8244324" y="5571039"/>
            <a:ext cx="350927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0795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5pPr>
            <a:lvl6pPr marL="25146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6pPr>
            <a:lvl7pPr marL="29718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7pPr>
            <a:lvl8pPr marL="34290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8pPr>
            <a:lvl9pPr marL="38862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9pPr>
          </a:lstStyle>
          <a:p>
            <a:pPr eaLnBrk="1">
              <a:buClr>
                <a:schemeClr val="tx1"/>
              </a:buClr>
              <a:buSzPct val="45000"/>
            </a:pPr>
            <a:r>
              <a:rPr lang="en-US" altLang="en-US" sz="2000" dirty="0">
                <a:latin typeface="+mn-lt"/>
                <a:ea typeface="Cooper Hewitt Book" charset="0"/>
                <a:cs typeface="Cooper Hewitt Book" charset="0"/>
              </a:rPr>
              <a:t>*Unless they’re already publically out or you’ve been given express permission.</a:t>
            </a:r>
          </a:p>
        </p:txBody>
      </p:sp>
    </p:spTree>
    <p:extLst>
      <p:ext uri="{BB962C8B-B14F-4D97-AF65-F5344CB8AC3E}">
        <p14:creationId xmlns:p14="http://schemas.microsoft.com/office/powerpoint/2010/main" val="36613948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Gender</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r>
              <a:rPr lang="en" sz="2400" dirty="0"/>
              <a:t>Use </a:t>
            </a:r>
            <a:r>
              <a:rPr lang="en" sz="2400" b="1" dirty="0"/>
              <a:t>they</a:t>
            </a:r>
            <a:r>
              <a:rPr lang="en" sz="2400" dirty="0"/>
              <a:t> instead of "he" for third person singular pronoun of unknown gender.</a:t>
            </a:r>
          </a:p>
          <a:p>
            <a:r>
              <a:rPr lang="en" sz="2400" dirty="0"/>
              <a:t>Terms for groups of people of particular genders: </a:t>
            </a:r>
            <a:r>
              <a:rPr lang="en" sz="2400" b="1" dirty="0"/>
              <a:t>men</a:t>
            </a:r>
            <a:r>
              <a:rPr lang="en" sz="2400" dirty="0"/>
              <a:t> for cis and trans men, </a:t>
            </a:r>
            <a:r>
              <a:rPr lang="en" sz="2400" b="1" dirty="0"/>
              <a:t>women</a:t>
            </a:r>
            <a:r>
              <a:rPr lang="en" sz="2400" dirty="0"/>
              <a:t> for cis and trans women, </a:t>
            </a:r>
            <a:r>
              <a:rPr lang="en" sz="2400" b="1" dirty="0"/>
              <a:t>non-binary people/folks</a:t>
            </a:r>
            <a:r>
              <a:rPr lang="en" sz="2400" dirty="0"/>
              <a:t>, </a:t>
            </a:r>
            <a:r>
              <a:rPr lang="en" sz="2400" b="1" dirty="0"/>
              <a:t>cis men</a:t>
            </a:r>
            <a:r>
              <a:rPr lang="en" sz="2400" dirty="0"/>
              <a:t>, </a:t>
            </a:r>
            <a:r>
              <a:rPr lang="en" sz="2400" b="1" dirty="0"/>
              <a:t>trans men</a:t>
            </a:r>
            <a:r>
              <a:rPr lang="en" sz="2400" dirty="0"/>
              <a:t>, </a:t>
            </a:r>
            <a:r>
              <a:rPr lang="en" sz="2400" b="1" dirty="0"/>
              <a:t>cis women</a:t>
            </a:r>
            <a:r>
              <a:rPr lang="en" sz="2400" dirty="0"/>
              <a:t>, t</a:t>
            </a:r>
            <a:r>
              <a:rPr lang="en" sz="2400" b="1" dirty="0"/>
              <a:t>rans women</a:t>
            </a:r>
            <a:r>
              <a:rPr lang="en" sz="2400" dirty="0"/>
              <a:t>, </a:t>
            </a:r>
            <a:r>
              <a:rPr lang="en" sz="2400" b="1" dirty="0"/>
              <a:t>people of all genders</a:t>
            </a:r>
            <a:r>
              <a:rPr lang="en" sz="2400" dirty="0"/>
              <a:t>, </a:t>
            </a:r>
            <a:r>
              <a:rPr lang="en" sz="2400" b="1" dirty="0"/>
              <a:t>folks, people, everyone, all, </a:t>
            </a:r>
            <a:r>
              <a:rPr lang="en" sz="2400" b="1" dirty="0" err="1"/>
              <a:t>y'all</a:t>
            </a:r>
            <a:r>
              <a:rPr lang="en" sz="2400" b="1" dirty="0"/>
              <a:t>, all </a:t>
            </a:r>
            <a:r>
              <a:rPr lang="en" sz="2400" b="1" dirty="0" err="1"/>
              <a:t>y'all</a:t>
            </a:r>
            <a:r>
              <a:rPr lang="en" sz="2400" b="1" dirty="0"/>
              <a:t>...</a:t>
            </a:r>
          </a:p>
          <a:p>
            <a:endParaRPr lang="en-US" sz="2800" dirty="0"/>
          </a:p>
        </p:txBody>
      </p:sp>
    </p:spTree>
    <p:extLst>
      <p:ext uri="{BB962C8B-B14F-4D97-AF65-F5344CB8AC3E}">
        <p14:creationId xmlns:p14="http://schemas.microsoft.com/office/powerpoint/2010/main" val="28929755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Gender: Avoid Using…</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pPr marL="457200" indent="-457200"/>
            <a:r>
              <a:rPr lang="en" sz="2400" b="1" dirty="0"/>
              <a:t>Girls </a:t>
            </a:r>
            <a:r>
              <a:rPr lang="en" sz="2400" dirty="0"/>
              <a:t>for women 18 years of age and over</a:t>
            </a:r>
            <a:r>
              <a:rPr lang="en-US" sz="2400" dirty="0"/>
              <a:t>.</a:t>
            </a:r>
            <a:endParaRPr lang="en" sz="2400" dirty="0"/>
          </a:p>
          <a:p>
            <a:pPr marL="457200" indent="-457200"/>
            <a:r>
              <a:rPr lang="en" sz="2400" b="1" dirty="0"/>
              <a:t>Guys </a:t>
            </a:r>
            <a:r>
              <a:rPr lang="en" sz="2400" dirty="0"/>
              <a:t>for groups that are not all men (say "everyone" or "people")</a:t>
            </a:r>
            <a:r>
              <a:rPr lang="en-US" sz="2400" dirty="0"/>
              <a:t>.</a:t>
            </a:r>
            <a:endParaRPr lang="en" sz="2400" dirty="0"/>
          </a:p>
          <a:p>
            <a:pPr marL="457200" indent="-457200"/>
            <a:r>
              <a:rPr lang="en" sz="2400" b="1" dirty="0"/>
              <a:t>Ladies </a:t>
            </a:r>
            <a:r>
              <a:rPr lang="en" sz="2400" dirty="0"/>
              <a:t>- associated with "proper" (i.e., subservient) behavior</a:t>
            </a:r>
            <a:r>
              <a:rPr lang="en-US" sz="2400" dirty="0"/>
              <a:t>.</a:t>
            </a:r>
            <a:endParaRPr lang="en" sz="2400" dirty="0"/>
          </a:p>
          <a:p>
            <a:pPr marL="457200" indent="-457200"/>
            <a:r>
              <a:rPr lang="en" sz="2400" b="1" dirty="0"/>
              <a:t>Females</a:t>
            </a:r>
            <a:r>
              <a:rPr lang="en" sz="2400" dirty="0"/>
              <a:t> for humans</a:t>
            </a:r>
            <a:r>
              <a:rPr lang="en-US" sz="2400" dirty="0"/>
              <a:t> as noun. </a:t>
            </a:r>
            <a:endParaRPr lang="en" sz="2400" dirty="0"/>
          </a:p>
        </p:txBody>
      </p:sp>
    </p:spTree>
    <p:extLst>
      <p:ext uri="{BB962C8B-B14F-4D97-AF65-F5344CB8AC3E}">
        <p14:creationId xmlns:p14="http://schemas.microsoft.com/office/powerpoint/2010/main" val="28909411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Gender: Avoiding Using…</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pPr marL="457200" indent="-457200"/>
            <a:r>
              <a:rPr lang="en" sz="2400" b="1" dirty="0"/>
              <a:t>Transsexual</a:t>
            </a:r>
            <a:r>
              <a:rPr lang="en" sz="2400" dirty="0"/>
              <a:t> - not inclusive of all trans people, only use if someone uses it for themselves (and be careful, even then)</a:t>
            </a:r>
          </a:p>
          <a:p>
            <a:pPr marL="457200" indent="-457200"/>
            <a:r>
              <a:rPr lang="en" sz="2400" b="1" dirty="0"/>
              <a:t>People with [BODY PART or CHROMOSOME] </a:t>
            </a:r>
            <a:r>
              <a:rPr lang="en" sz="2400" dirty="0"/>
              <a:t>instead of "men" or "women”</a:t>
            </a:r>
          </a:p>
          <a:p>
            <a:pPr marL="457200" indent="-457200"/>
            <a:r>
              <a:rPr lang="en" sz="2400" b="1" dirty="0"/>
              <a:t>Transgendered / </a:t>
            </a:r>
            <a:r>
              <a:rPr lang="en-US" sz="2400" b="1" dirty="0"/>
              <a:t>“a transgender” </a:t>
            </a:r>
            <a:r>
              <a:rPr lang="en-US" sz="2400" dirty="0"/>
              <a:t>– it’s an adjective, not a verb or a noun</a:t>
            </a:r>
            <a:endParaRPr lang="en" sz="2400" dirty="0"/>
          </a:p>
        </p:txBody>
      </p:sp>
    </p:spTree>
    <p:extLst>
      <p:ext uri="{BB962C8B-B14F-4D97-AF65-F5344CB8AC3E}">
        <p14:creationId xmlns:p14="http://schemas.microsoft.com/office/powerpoint/2010/main" val="9733141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Race and Ethnic groups</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r>
              <a:rPr lang="en" sz="2400" dirty="0"/>
              <a:t>People of color, white</a:t>
            </a:r>
          </a:p>
          <a:p>
            <a:pPr lvl="1"/>
            <a:r>
              <a:rPr lang="en" sz="2200" dirty="0"/>
              <a:t>Note: skip “women and people of color”</a:t>
            </a:r>
          </a:p>
          <a:p>
            <a:r>
              <a:rPr lang="en" sz="2400" dirty="0"/>
              <a:t>Black,  Latina/Latino/Latinx,  Asian,  Asian &amp; Pacific Islander (API), south Asian, east Asian</a:t>
            </a:r>
          </a:p>
          <a:p>
            <a:pPr lvl="1"/>
            <a:r>
              <a:rPr lang="en" sz="2200" dirty="0"/>
              <a:t>Note that these are overall group categories and belie significant differences in experience.</a:t>
            </a:r>
          </a:p>
          <a:p>
            <a:r>
              <a:rPr lang="en" sz="2400" dirty="0"/>
              <a:t>Native Americans for indigenous peoples of mainland U.S (specific tribe is preferable if known).</a:t>
            </a:r>
          </a:p>
        </p:txBody>
      </p:sp>
    </p:spTree>
    <p:extLst>
      <p:ext uri="{BB962C8B-B14F-4D97-AF65-F5344CB8AC3E}">
        <p14:creationId xmlns:p14="http://schemas.microsoft.com/office/powerpoint/2010/main" val="40272669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Race and Ethnic groups</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r>
              <a:rPr lang="en" sz="2400" dirty="0"/>
              <a:t>Distinguish between race, citizenship, and ethnicity.</a:t>
            </a:r>
          </a:p>
          <a:p>
            <a:pPr lvl="1"/>
            <a:r>
              <a:rPr lang="en" sz="2200" dirty="0"/>
              <a:t>Race – overall social categories that are used as a shorthand for particular experiences within particular societies. (e.g., Black,  </a:t>
            </a:r>
            <a:r>
              <a:rPr lang="en-US" sz="2200" dirty="0"/>
              <a:t>Asian</a:t>
            </a:r>
            <a:r>
              <a:rPr lang="en" sz="2200" dirty="0"/>
              <a:t>)</a:t>
            </a:r>
          </a:p>
          <a:p>
            <a:pPr lvl="1"/>
            <a:r>
              <a:rPr lang="en" sz="2200" dirty="0"/>
              <a:t>Citizenship – where a given person has formal governmental ties (e.g., a citizen of the United States, a citizen of Japan)</a:t>
            </a:r>
          </a:p>
          <a:p>
            <a:pPr lvl="1"/>
            <a:r>
              <a:rPr lang="en" sz="2200" dirty="0"/>
              <a:t>Ethnicity – subgroupings that have a common cultural tradition (e.g. , Yoruba,  Ainu)</a:t>
            </a:r>
          </a:p>
        </p:txBody>
      </p:sp>
    </p:spTree>
    <p:extLst>
      <p:ext uri="{BB962C8B-B14F-4D97-AF65-F5344CB8AC3E}">
        <p14:creationId xmlns:p14="http://schemas.microsoft.com/office/powerpoint/2010/main" val="32573327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Race and Ethnic groups</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pPr marL="457200" indent="-457200"/>
            <a:r>
              <a:rPr lang="en-US" sz="2400" dirty="0"/>
              <a:t>Generally, more specific is better.</a:t>
            </a:r>
            <a:endParaRPr lang="en" sz="2400" dirty="0"/>
          </a:p>
          <a:p>
            <a:pPr marL="457200" indent="-457200"/>
            <a:r>
              <a:rPr lang="en" sz="2400" dirty="0"/>
              <a:t>Use the term(s) for each ethnic group or race that the majority of that group prefers that outsiders use</a:t>
            </a:r>
            <a:r>
              <a:rPr lang="en-US" sz="2400" dirty="0"/>
              <a:t>.</a:t>
            </a:r>
            <a:endParaRPr lang="en" sz="2400" dirty="0"/>
          </a:p>
          <a:p>
            <a:pPr marL="457200" indent="-457200"/>
            <a:r>
              <a:rPr lang="en-US" sz="2400" dirty="0"/>
              <a:t>Don’t use ”dog whistle” terms to refer to ethnic groups indirectly - ”urban” or “ethnic.”</a:t>
            </a:r>
            <a:endParaRPr lang="en" sz="2400" dirty="0"/>
          </a:p>
          <a:p>
            <a:pPr marL="457200" indent="-457200"/>
            <a:r>
              <a:rPr lang="en" sz="2400" dirty="0"/>
              <a:t>Don’t make generalizations about food, jobs, religion, citizenship, immigration status, languages, hobbies, etc. based on race</a:t>
            </a:r>
            <a:r>
              <a:rPr lang="en-US" sz="2400" dirty="0"/>
              <a:t>.</a:t>
            </a:r>
          </a:p>
        </p:txBody>
      </p:sp>
    </p:spTree>
    <p:extLst>
      <p:ext uri="{BB962C8B-B14F-4D97-AF65-F5344CB8AC3E}">
        <p14:creationId xmlns:p14="http://schemas.microsoft.com/office/powerpoint/2010/main" val="158306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93A865F-1DAE-B44C-AFC3-114973427372}"/>
              </a:ext>
            </a:extLst>
          </p:cNvPr>
          <p:cNvSpPr>
            <a:spLocks noGrp="1"/>
          </p:cNvSpPr>
          <p:nvPr>
            <p:ph type="title"/>
          </p:nvPr>
        </p:nvSpPr>
        <p:spPr>
          <a:xfrm>
            <a:off x="2231136" y="2983992"/>
            <a:ext cx="7729728" cy="1188720"/>
          </a:xfrm>
        </p:spPr>
        <p:txBody>
          <a:bodyPr/>
          <a:lstStyle/>
          <a:p>
            <a:r>
              <a:rPr lang="en-US" dirty="0"/>
              <a:t>Event/More Info on Local indigenous Communities</a:t>
            </a:r>
          </a:p>
        </p:txBody>
      </p:sp>
    </p:spTree>
    <p:extLst>
      <p:ext uri="{BB962C8B-B14F-4D97-AF65-F5344CB8AC3E}">
        <p14:creationId xmlns:p14="http://schemas.microsoft.com/office/powerpoint/2010/main" val="33017746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Race and Ethnic groups</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r>
              <a:rPr lang="en" sz="2400" dirty="0"/>
              <a:t>People of color, white</a:t>
            </a:r>
          </a:p>
          <a:p>
            <a:pPr lvl="1"/>
            <a:r>
              <a:rPr lang="en" sz="2200" dirty="0"/>
              <a:t>Note: skip “women and people of color”</a:t>
            </a:r>
          </a:p>
          <a:p>
            <a:r>
              <a:rPr lang="en" sz="2400" dirty="0"/>
              <a:t>Black,  Latina/Latino/Latinx,  Asian,  Asian &amp; Pacific Islander (API), south Asian, east Asian</a:t>
            </a:r>
          </a:p>
          <a:p>
            <a:pPr lvl="1"/>
            <a:r>
              <a:rPr lang="en" sz="2200" dirty="0"/>
              <a:t>Note that these are overall group categories and belie significant differences in experience.</a:t>
            </a:r>
          </a:p>
          <a:p>
            <a:r>
              <a:rPr lang="en" sz="2400" dirty="0"/>
              <a:t>Native Americans for indigenous peoples of mainland U.S (specific tribe is preferable if known).</a:t>
            </a:r>
          </a:p>
        </p:txBody>
      </p:sp>
    </p:spTree>
    <p:extLst>
      <p:ext uri="{BB962C8B-B14F-4D97-AF65-F5344CB8AC3E}">
        <p14:creationId xmlns:p14="http://schemas.microsoft.com/office/powerpoint/2010/main" val="28732869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Sexuality</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r>
              <a:rPr lang="en" sz="2400" b="1" dirty="0"/>
              <a:t>Straight: </a:t>
            </a:r>
            <a:r>
              <a:rPr lang="en" sz="2400" dirty="0"/>
              <a:t>women attracted primarily to men or men attracted primarily to women</a:t>
            </a:r>
          </a:p>
          <a:p>
            <a:r>
              <a:rPr lang="en" sz="2400" b="1" dirty="0"/>
              <a:t>Gay:</a:t>
            </a:r>
            <a:r>
              <a:rPr lang="en" sz="2400" dirty="0"/>
              <a:t> men or women attracted primarily to people of the same gender as themselves</a:t>
            </a:r>
          </a:p>
          <a:p>
            <a:r>
              <a:rPr lang="en" sz="2400" b="1" dirty="0"/>
              <a:t>Lesbian: </a:t>
            </a:r>
            <a:r>
              <a:rPr lang="en" sz="2400" dirty="0"/>
              <a:t>women attracted primarily to women</a:t>
            </a:r>
          </a:p>
          <a:p>
            <a:r>
              <a:rPr lang="en" sz="2400" b="1" dirty="0"/>
              <a:t>Bisexual </a:t>
            </a:r>
            <a:r>
              <a:rPr lang="en" sz="2400" dirty="0"/>
              <a:t>and</a:t>
            </a:r>
            <a:r>
              <a:rPr lang="en" sz="2400" b="1" dirty="0"/>
              <a:t> pansexual: </a:t>
            </a:r>
            <a:r>
              <a:rPr lang="en" sz="2400" dirty="0"/>
              <a:t>people attracted to people of any gender</a:t>
            </a:r>
          </a:p>
          <a:p>
            <a:r>
              <a:rPr lang="en" sz="2400" b="1" dirty="0"/>
              <a:t>Queer: </a:t>
            </a:r>
            <a:r>
              <a:rPr lang="en" sz="2400" dirty="0"/>
              <a:t>a useful catch-all term for people who don't fit easily into "straight cis woman" or "straight cis man"</a:t>
            </a:r>
          </a:p>
        </p:txBody>
      </p:sp>
    </p:spTree>
    <p:extLst>
      <p:ext uri="{BB962C8B-B14F-4D97-AF65-F5344CB8AC3E}">
        <p14:creationId xmlns:p14="http://schemas.microsoft.com/office/powerpoint/2010/main" val="42799075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Disability</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pPr marL="342900" indent="-342900"/>
            <a:r>
              <a:rPr lang="en-US" sz="2400" dirty="0"/>
              <a:t>Generally use </a:t>
            </a:r>
            <a:r>
              <a:rPr lang="en-US" sz="2400" b="1" dirty="0"/>
              <a:t>abled person or non-disabled person</a:t>
            </a:r>
            <a:r>
              <a:rPr lang="en-US" sz="2400" dirty="0"/>
              <a:t>, </a:t>
            </a:r>
            <a:r>
              <a:rPr lang="en-US" sz="2400" b="1" dirty="0"/>
              <a:t>disabled person</a:t>
            </a:r>
            <a:r>
              <a:rPr lang="en-US" sz="2400" dirty="0"/>
              <a:t>, or </a:t>
            </a:r>
            <a:r>
              <a:rPr lang="en-US" sz="2400" b="1" dirty="0"/>
              <a:t>person with disabilities</a:t>
            </a:r>
            <a:r>
              <a:rPr lang="en-US" sz="2400" dirty="0"/>
              <a:t>. </a:t>
            </a:r>
          </a:p>
          <a:p>
            <a:pPr marL="342900" indent="-342900"/>
            <a:r>
              <a:rPr lang="en-US" sz="2400" dirty="0"/>
              <a:t>More specifically, use the words and spelling that an individual person prefers – for example,</a:t>
            </a:r>
            <a:r>
              <a:rPr lang="en-US" sz="2400" b="1" dirty="0"/>
              <a:t> deaf </a:t>
            </a:r>
            <a:r>
              <a:rPr lang="en-US" sz="2400" dirty="0"/>
              <a:t>vs. </a:t>
            </a:r>
            <a:r>
              <a:rPr lang="en-US" sz="2400" b="1" dirty="0"/>
              <a:t>Deaf</a:t>
            </a:r>
            <a:r>
              <a:rPr lang="en-US" sz="2400" dirty="0"/>
              <a:t>.</a:t>
            </a:r>
          </a:p>
          <a:p>
            <a:pPr marL="342900" indent="-342900"/>
            <a:r>
              <a:rPr lang="en-US" sz="2400" dirty="0"/>
              <a:t>Only use respectfully in cases of self-disclosure: </a:t>
            </a:r>
            <a:r>
              <a:rPr lang="en-US" sz="2400" b="1" dirty="0"/>
              <a:t>ADD/ADHD, OCD, autism spectrum, schizophrenic, bipolar...</a:t>
            </a:r>
          </a:p>
          <a:p>
            <a:pPr marL="342900" indent="-342900"/>
            <a:r>
              <a:rPr lang="en-US" sz="2400" b="1" dirty="0"/>
              <a:t>Don’t use terms as nouns: </a:t>
            </a:r>
            <a:r>
              <a:rPr lang="en-US" sz="2400" dirty="0"/>
              <a:t>an autistic, an epileptic.</a:t>
            </a:r>
          </a:p>
          <a:p>
            <a:endParaRPr lang="en-US" sz="2400" dirty="0"/>
          </a:p>
        </p:txBody>
      </p:sp>
    </p:spTree>
    <p:extLst>
      <p:ext uri="{BB962C8B-B14F-4D97-AF65-F5344CB8AC3E}">
        <p14:creationId xmlns:p14="http://schemas.microsoft.com/office/powerpoint/2010/main" val="42494823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Disability</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pPr marL="457200" indent="-457200"/>
            <a:r>
              <a:rPr lang="en-US" sz="2400" b="1" dirty="0"/>
              <a:t>Don’t use euphemisms or judgmental terms: </a:t>
            </a:r>
            <a:r>
              <a:rPr lang="en-US" sz="2400" dirty="0"/>
              <a:t>“special needs, “differently able,” “mentally challenged,” “wheelchair bound,” “suffers from…,” “victim of…”</a:t>
            </a:r>
            <a:endParaRPr lang="en" sz="2400" dirty="0"/>
          </a:p>
          <a:p>
            <a:pPr marL="457200" indent="-457200"/>
            <a:r>
              <a:rPr lang="en" sz="2400" dirty="0"/>
              <a:t>Don't use words historically associated with diagnosis: </a:t>
            </a:r>
            <a:r>
              <a:rPr lang="en" sz="2400" b="1" dirty="0"/>
              <a:t>lame, dumb, stupid, crazy, retard</a:t>
            </a:r>
            <a:r>
              <a:rPr lang="en" sz="2400" dirty="0"/>
              <a:t>, </a:t>
            </a:r>
            <a:r>
              <a:rPr lang="en" sz="2400" dirty="0" err="1"/>
              <a:t>etc</a:t>
            </a:r>
            <a:r>
              <a:rPr lang="en-US" sz="2400" dirty="0"/>
              <a:t>.</a:t>
            </a:r>
            <a:r>
              <a:rPr lang="en" sz="2400" dirty="0"/>
              <a:t> Instead use "foolish," "thoughtless," or "inconsiderate</a:t>
            </a:r>
            <a:r>
              <a:rPr lang="en-US" sz="2400" dirty="0"/>
              <a:t>.</a:t>
            </a:r>
            <a:r>
              <a:rPr lang="en" sz="2400" dirty="0"/>
              <a:t>” Or a specific adjective like "crowded," "disorganized," or "annoying</a:t>
            </a:r>
            <a:r>
              <a:rPr lang="en-US" sz="2400" dirty="0"/>
              <a:t>.</a:t>
            </a:r>
            <a:r>
              <a:rPr lang="en" sz="2400" dirty="0"/>
              <a:t>”</a:t>
            </a:r>
          </a:p>
          <a:p>
            <a:pPr marL="457200" indent="-457200"/>
            <a:r>
              <a:rPr lang="en-US" sz="2400" dirty="0"/>
              <a:t>If someone has not disclosed a diagnosis to you, it’s best to describe behavior rather than label the person.</a:t>
            </a:r>
          </a:p>
        </p:txBody>
      </p:sp>
    </p:spTree>
    <p:extLst>
      <p:ext uri="{BB962C8B-B14F-4D97-AF65-F5344CB8AC3E}">
        <p14:creationId xmlns:p14="http://schemas.microsoft.com/office/powerpoint/2010/main" val="26204086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Religion</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pPr marL="342900" indent="-342900"/>
            <a:r>
              <a:rPr lang="en" sz="2400" dirty="0"/>
              <a:t>Speak respectfully about religious or spiritual beliefs, </a:t>
            </a:r>
            <a:r>
              <a:rPr lang="en" sz="2400" dirty="0" err="1"/>
              <a:t>espe</a:t>
            </a:r>
            <a:r>
              <a:rPr lang="en-US" sz="2400" dirty="0"/>
              <a:t>ci</a:t>
            </a:r>
            <a:r>
              <a:rPr lang="en" sz="2400" dirty="0"/>
              <a:t>ally those that are not practiced by a majority.</a:t>
            </a:r>
          </a:p>
          <a:p>
            <a:pPr marL="342900" indent="-342900"/>
            <a:r>
              <a:rPr lang="en" sz="2400" dirty="0"/>
              <a:t>Do not conflate religion and race. For example, </a:t>
            </a:r>
            <a:r>
              <a:rPr lang="en-US" sz="2400" dirty="0"/>
              <a:t>Judaism*</a:t>
            </a:r>
            <a:r>
              <a:rPr lang="en" sz="2400" dirty="0"/>
              <a:t> and Islam are religions, not races.</a:t>
            </a:r>
          </a:p>
          <a:p>
            <a:pPr marL="342900" indent="-342900"/>
            <a:r>
              <a:rPr lang="en" sz="2400" dirty="0"/>
              <a:t>Take time to learn about </a:t>
            </a:r>
            <a:r>
              <a:rPr lang="en-US" sz="2400" dirty="0"/>
              <a:t>religious</a:t>
            </a:r>
            <a:r>
              <a:rPr lang="en" sz="2400" dirty="0"/>
              <a:t> beliefs that you do not share, especially with regards to dietary restrictions and holidays.</a:t>
            </a:r>
          </a:p>
        </p:txBody>
      </p:sp>
    </p:spTree>
    <p:extLst>
      <p:ext uri="{BB962C8B-B14F-4D97-AF65-F5344CB8AC3E}">
        <p14:creationId xmlns:p14="http://schemas.microsoft.com/office/powerpoint/2010/main" val="35167997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a:xfrm>
            <a:off x="2269236" y="964692"/>
            <a:ext cx="7729728" cy="1188720"/>
          </a:xfrm>
        </p:spPr>
        <p:txBody>
          <a:bodyPr/>
          <a:lstStyle/>
          <a:p>
            <a:r>
              <a:rPr lang="en-US" dirty="0"/>
              <a:t>Class</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a:xfrm>
            <a:off x="2231136" y="2599944"/>
            <a:ext cx="7729728" cy="3101983"/>
          </a:xfrm>
        </p:spPr>
        <p:txBody>
          <a:bodyPr>
            <a:noAutofit/>
          </a:bodyPr>
          <a:lstStyle/>
          <a:p>
            <a:pPr marL="342900" indent="-342900"/>
            <a:r>
              <a:rPr lang="en" sz="2400" dirty="0"/>
              <a:t>”First generation” is a preferred term in many academic settings for people who are the first in their families to attend higher education,</a:t>
            </a:r>
          </a:p>
          <a:p>
            <a:pPr marL="342900" indent="-342900"/>
            <a:r>
              <a:rPr lang="en" sz="2400" dirty="0"/>
              <a:t>Don’t use terms like redneck, trailer trash, ghetto, etc.</a:t>
            </a:r>
          </a:p>
          <a:p>
            <a:pPr marL="342900" indent="-342900"/>
            <a:r>
              <a:rPr lang="en" sz="2400" dirty="0"/>
              <a:t>Name your own class/wealth level accurately, especially historically.</a:t>
            </a:r>
          </a:p>
          <a:p>
            <a:pPr marL="342900" indent="-342900"/>
            <a:r>
              <a:rPr lang="en" sz="2400" dirty="0"/>
              <a:t>Don’t use stereotypes about people with lower income jobs (e.g., janitor), adults of particular ages, family role (mother, grandparent, etc.)</a:t>
            </a:r>
          </a:p>
        </p:txBody>
      </p:sp>
    </p:spTree>
    <p:extLst>
      <p:ext uri="{BB962C8B-B14F-4D97-AF65-F5344CB8AC3E}">
        <p14:creationId xmlns:p14="http://schemas.microsoft.com/office/powerpoint/2010/main" val="3739330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A281A-9C25-994C-8797-2D09ED656D8E}"/>
              </a:ext>
            </a:extLst>
          </p:cNvPr>
          <p:cNvSpPr>
            <a:spLocks noGrp="1"/>
          </p:cNvSpPr>
          <p:nvPr>
            <p:ph type="title"/>
          </p:nvPr>
        </p:nvSpPr>
        <p:spPr>
          <a:xfrm>
            <a:off x="1600200" y="2606040"/>
            <a:ext cx="8991600" cy="1645920"/>
          </a:xfrm>
        </p:spPr>
        <p:txBody>
          <a:bodyPr/>
          <a:lstStyle/>
          <a:p>
            <a:r>
              <a:rPr lang="en-US" dirty="0"/>
              <a:t>Ally Skill: </a:t>
            </a:r>
            <a:br>
              <a:rPr lang="en-US" dirty="0"/>
            </a:br>
            <a:r>
              <a:rPr lang="en-US" dirty="0"/>
              <a:t>Reducing Microaggressions</a:t>
            </a:r>
          </a:p>
        </p:txBody>
      </p:sp>
      <p:sp>
        <p:nvSpPr>
          <p:cNvPr id="3" name="Text Placeholder 2">
            <a:extLst>
              <a:ext uri="{FF2B5EF4-FFF2-40B4-BE49-F238E27FC236}">
                <a16:creationId xmlns:a16="http://schemas.microsoft.com/office/drawing/2014/main" id="{39F9DE5E-4E92-8A4D-AF0E-9CCF359C3A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8122718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312D-6DD4-A64F-B325-A5954B03054C}"/>
              </a:ext>
            </a:extLst>
          </p:cNvPr>
          <p:cNvSpPr>
            <a:spLocks noGrp="1"/>
          </p:cNvSpPr>
          <p:nvPr>
            <p:ph type="title"/>
          </p:nvPr>
        </p:nvSpPr>
        <p:spPr/>
        <p:txBody>
          <a:bodyPr/>
          <a:lstStyle/>
          <a:p>
            <a:r>
              <a:rPr lang="en-US" dirty="0"/>
              <a:t>What are microaggressions?</a:t>
            </a:r>
          </a:p>
        </p:txBody>
      </p:sp>
      <p:sp>
        <p:nvSpPr>
          <p:cNvPr id="3" name="Content Placeholder 2">
            <a:extLst>
              <a:ext uri="{FF2B5EF4-FFF2-40B4-BE49-F238E27FC236}">
                <a16:creationId xmlns:a16="http://schemas.microsoft.com/office/drawing/2014/main" id="{12052BA8-8EDD-0E4C-B61A-A590AC9E29A8}"/>
              </a:ext>
            </a:extLst>
          </p:cNvPr>
          <p:cNvSpPr>
            <a:spLocks noGrp="1"/>
          </p:cNvSpPr>
          <p:nvPr>
            <p:ph idx="1"/>
          </p:nvPr>
        </p:nvSpPr>
        <p:spPr/>
        <p:txBody>
          <a:bodyPr>
            <a:noAutofit/>
          </a:bodyPr>
          <a:lstStyle/>
          <a:p>
            <a:r>
              <a:rPr lang="en-US" sz="2800" dirty="0"/>
              <a:t>Small actions or comments that remind targets of their oppression/outsider status</a:t>
            </a:r>
          </a:p>
          <a:p>
            <a:r>
              <a:rPr lang="en-US" sz="2800" dirty="0"/>
              <a:t>Can be intentional or unintentional</a:t>
            </a:r>
          </a:p>
          <a:p>
            <a:r>
              <a:rPr lang="en-US" sz="2800" dirty="0"/>
              <a:t>Cumulative effect can be trauma.</a:t>
            </a:r>
          </a:p>
          <a:p>
            <a:r>
              <a:rPr lang="en-US" sz="2800" dirty="0"/>
              <a:t> Acknowledgement of differences between those with privilege and those without are not microaggressions.</a:t>
            </a:r>
          </a:p>
          <a:p>
            <a:endParaRPr lang="en-US" sz="2800" dirty="0"/>
          </a:p>
          <a:p>
            <a:endParaRPr lang="en-US" sz="2800" dirty="0"/>
          </a:p>
          <a:p>
            <a:endParaRPr lang="en-US" sz="2800" dirty="0"/>
          </a:p>
          <a:p>
            <a:endParaRPr lang="en-US" sz="2800" dirty="0"/>
          </a:p>
        </p:txBody>
      </p:sp>
    </p:spTree>
    <p:extLst>
      <p:ext uri="{BB962C8B-B14F-4D97-AF65-F5344CB8AC3E}">
        <p14:creationId xmlns:p14="http://schemas.microsoft.com/office/powerpoint/2010/main" val="39118487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615A6-6F5A-AB4B-892F-AE99EEFA13A8}"/>
              </a:ext>
            </a:extLst>
          </p:cNvPr>
          <p:cNvSpPr>
            <a:spLocks noGrp="1"/>
          </p:cNvSpPr>
          <p:nvPr>
            <p:ph type="title"/>
          </p:nvPr>
        </p:nvSpPr>
        <p:spPr>
          <a:xfrm>
            <a:off x="804672" y="1424678"/>
            <a:ext cx="4486656" cy="1141497"/>
          </a:xfrm>
        </p:spPr>
        <p:txBody>
          <a:bodyPr/>
          <a:lstStyle/>
          <a:p>
            <a:r>
              <a:rPr lang="en-US" dirty="0"/>
              <a:t>What is “Micro” about microaggressions?</a:t>
            </a:r>
          </a:p>
        </p:txBody>
      </p:sp>
      <p:sp>
        <p:nvSpPr>
          <p:cNvPr id="3" name="Content Placeholder 2">
            <a:extLst>
              <a:ext uri="{FF2B5EF4-FFF2-40B4-BE49-F238E27FC236}">
                <a16:creationId xmlns:a16="http://schemas.microsoft.com/office/drawing/2014/main" id="{CD473428-D4DB-2543-9906-4918B60A14AD}"/>
              </a:ext>
            </a:extLst>
          </p:cNvPr>
          <p:cNvSpPr>
            <a:spLocks noGrp="1"/>
          </p:cNvSpPr>
          <p:nvPr>
            <p:ph idx="1"/>
          </p:nvPr>
        </p:nvSpPr>
        <p:spPr>
          <a:xfrm>
            <a:off x="6736080" y="709422"/>
            <a:ext cx="4815840" cy="5596128"/>
          </a:xfrm>
        </p:spPr>
        <p:txBody>
          <a:bodyPr>
            <a:noAutofit/>
          </a:bodyPr>
          <a:lstStyle/>
          <a:p>
            <a:r>
              <a:rPr lang="en-US" sz="2000" dirty="0"/>
              <a:t>Microaggressions were contrasted with “macroaggressions” - things like lynching and slavery. </a:t>
            </a:r>
          </a:p>
          <a:p>
            <a:r>
              <a:rPr lang="en-US" sz="2000" dirty="0"/>
              <a:t>Can be useful to divide into two categories:</a:t>
            </a:r>
          </a:p>
          <a:p>
            <a:pPr lvl="1"/>
            <a:r>
              <a:rPr lang="en-US" sz="2000" dirty="0" err="1"/>
              <a:t>Microassault</a:t>
            </a:r>
            <a:r>
              <a:rPr lang="en-US" sz="2000" dirty="0"/>
              <a:t>/microinsult (“you are inferior”)</a:t>
            </a:r>
          </a:p>
          <a:p>
            <a:pPr lvl="1"/>
            <a:r>
              <a:rPr lang="en-US" sz="2000" dirty="0"/>
              <a:t>Microinvalidation (“you’re wrong about reality or the nature of oppression”)</a:t>
            </a:r>
          </a:p>
          <a:p>
            <a:r>
              <a:rPr lang="en-US" sz="2000" dirty="0"/>
              <a:t>Can think of microaggressions as the personal level manifestation of particular biases, whether held consciously or not. </a:t>
            </a:r>
          </a:p>
          <a:p>
            <a:r>
              <a:rPr lang="en-US" sz="2000" dirty="0"/>
              <a:t>There isn’t great holistic data on the prevalence of microaggressions in the daily lives of adults (most studies focus on college campuses).</a:t>
            </a:r>
          </a:p>
        </p:txBody>
      </p:sp>
      <p:sp>
        <p:nvSpPr>
          <p:cNvPr id="4" name="Text Placeholder 3">
            <a:extLst>
              <a:ext uri="{FF2B5EF4-FFF2-40B4-BE49-F238E27FC236}">
                <a16:creationId xmlns:a16="http://schemas.microsoft.com/office/drawing/2014/main" id="{17B20CF7-B564-CF41-880D-941DAE6D5461}"/>
              </a:ext>
            </a:extLst>
          </p:cNvPr>
          <p:cNvSpPr>
            <a:spLocks noGrp="1"/>
          </p:cNvSpPr>
          <p:nvPr>
            <p:ph type="body" sz="half" idx="2"/>
          </p:nvPr>
        </p:nvSpPr>
        <p:spPr>
          <a:xfrm>
            <a:off x="877824" y="2688336"/>
            <a:ext cx="4340352" cy="2194036"/>
          </a:xfrm>
        </p:spPr>
        <p:txBody>
          <a:bodyPr>
            <a:noAutofit/>
          </a:bodyPr>
          <a:lstStyle/>
          <a:p>
            <a:r>
              <a:rPr lang="en-US" sz="2000" dirty="0"/>
              <a:t>The term “microaggressions” was coined by Chester M. Pierce in 1970, but was re-popularized in 2007 by a piece called </a:t>
            </a:r>
            <a:r>
              <a:rPr lang="en-US" sz="2000" i="1" dirty="0"/>
              <a:t>Racial Microaggressions in Everyday Life: Implications for Clinical Practice </a:t>
            </a:r>
            <a:r>
              <a:rPr lang="en-US" sz="2000" dirty="0"/>
              <a:t>by </a:t>
            </a:r>
            <a:r>
              <a:rPr lang="en-US" sz="2000" dirty="0" err="1"/>
              <a:t>Derald</a:t>
            </a:r>
            <a:r>
              <a:rPr lang="en-US" sz="2000" dirty="0"/>
              <a:t> Wing Sue, Christina M. </a:t>
            </a:r>
            <a:r>
              <a:rPr lang="en-US" sz="2000" dirty="0" err="1"/>
              <a:t>Capodilupo</a:t>
            </a:r>
            <a:r>
              <a:rPr lang="en-US" sz="2000" dirty="0"/>
              <a:t>, Gina C. Torino, Jennifer M. </a:t>
            </a:r>
            <a:r>
              <a:rPr lang="en-US" sz="2000" dirty="0" err="1"/>
              <a:t>Bucceri</a:t>
            </a:r>
            <a:r>
              <a:rPr lang="en-US" sz="2000" dirty="0"/>
              <a:t>, Aisha M. B. Holder, Kevin L. Nadal, and Marta </a:t>
            </a:r>
            <a:r>
              <a:rPr lang="en-US" sz="2000" dirty="0" err="1"/>
              <a:t>Esquilin</a:t>
            </a:r>
            <a:r>
              <a:rPr lang="en-US" sz="2000" dirty="0"/>
              <a:t>.</a:t>
            </a:r>
          </a:p>
        </p:txBody>
      </p:sp>
      <p:sp>
        <p:nvSpPr>
          <p:cNvPr id="11" name="Rectangle 10">
            <a:extLst>
              <a:ext uri="{FF2B5EF4-FFF2-40B4-BE49-F238E27FC236}">
                <a16:creationId xmlns:a16="http://schemas.microsoft.com/office/drawing/2014/main" id="{38C2AC80-963B-A94E-A115-92EB02F7FEAB}"/>
              </a:ext>
            </a:extLst>
          </p:cNvPr>
          <p:cNvSpPr/>
          <p:nvPr/>
        </p:nvSpPr>
        <p:spPr>
          <a:xfrm>
            <a:off x="6134100" y="4916181"/>
            <a:ext cx="6096000" cy="369332"/>
          </a:xfrm>
          <a:prstGeom prst="rect">
            <a:avLst/>
          </a:prstGeom>
        </p:spPr>
        <p:txBody>
          <a:bodyPr>
            <a:spAutoFit/>
          </a:bodyPr>
          <a:lstStyle/>
          <a:p>
            <a:endParaRPr lang="en-US" dirty="0"/>
          </a:p>
        </p:txBody>
      </p:sp>
    </p:spTree>
    <p:extLst>
      <p:ext uri="{BB962C8B-B14F-4D97-AF65-F5344CB8AC3E}">
        <p14:creationId xmlns:p14="http://schemas.microsoft.com/office/powerpoint/2010/main" val="24082420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p:txBody>
          <a:bodyPr/>
          <a:lstStyle/>
          <a:p>
            <a:r>
              <a:rPr lang="en-US" dirty="0"/>
              <a:t>Gendered microaggressions</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r>
              <a:rPr lang="en-US" sz="2400" dirty="0"/>
              <a:t>Office housework being assigned primarily to women and feminine-presenting folks</a:t>
            </a:r>
          </a:p>
          <a:p>
            <a:r>
              <a:rPr lang="en-US" sz="2400" dirty="0"/>
              <a:t>Telling women to smile</a:t>
            </a:r>
          </a:p>
          <a:p>
            <a:r>
              <a:rPr lang="en-US" sz="2400" dirty="0"/>
              <a:t>Judging women based on appearances, e.g., praising a woman’s appearance in a professional context</a:t>
            </a:r>
          </a:p>
          <a:p>
            <a:r>
              <a:rPr lang="en-US" sz="2400" dirty="0"/>
              <a:t>Asking trans people about their body parts or gender assigned at birth</a:t>
            </a:r>
          </a:p>
          <a:p>
            <a:endParaRPr lang="en-US" sz="2400" dirty="0"/>
          </a:p>
        </p:txBody>
      </p:sp>
    </p:spTree>
    <p:extLst>
      <p:ext uri="{BB962C8B-B14F-4D97-AF65-F5344CB8AC3E}">
        <p14:creationId xmlns:p14="http://schemas.microsoft.com/office/powerpoint/2010/main" val="1445293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2474D-D9BC-3141-9464-AF0C9675F0B4}"/>
              </a:ext>
            </a:extLst>
          </p:cNvPr>
          <p:cNvSpPr>
            <a:spLocks noGrp="1"/>
          </p:cNvSpPr>
          <p:nvPr>
            <p:ph type="title"/>
          </p:nvPr>
        </p:nvSpPr>
        <p:spPr/>
        <p:txBody>
          <a:bodyPr/>
          <a:lstStyle/>
          <a:p>
            <a:r>
              <a:rPr lang="en-US" dirty="0"/>
              <a:t>Safer Space Rules</a:t>
            </a:r>
          </a:p>
        </p:txBody>
      </p:sp>
      <p:sp>
        <p:nvSpPr>
          <p:cNvPr id="3" name="Content Placeholder 2">
            <a:extLst>
              <a:ext uri="{FF2B5EF4-FFF2-40B4-BE49-F238E27FC236}">
                <a16:creationId xmlns:a16="http://schemas.microsoft.com/office/drawing/2014/main" id="{FE1CFD6B-BAD3-7348-B86E-4FD35CF5AEAB}"/>
              </a:ext>
            </a:extLst>
          </p:cNvPr>
          <p:cNvSpPr>
            <a:spLocks noGrp="1"/>
          </p:cNvSpPr>
          <p:nvPr>
            <p:ph idx="1"/>
          </p:nvPr>
        </p:nvSpPr>
        <p:spPr/>
        <p:txBody>
          <a:bodyPr>
            <a:normAutofit/>
          </a:bodyPr>
          <a:lstStyle/>
          <a:p>
            <a:pPr marL="457200" indent="-457200"/>
            <a:r>
              <a:rPr lang="en" sz="2400" dirty="0"/>
              <a:t>You may leave or return at any time, for any reason, without explanation</a:t>
            </a:r>
            <a:r>
              <a:rPr lang="en-US" sz="2400" dirty="0"/>
              <a:t>.</a:t>
            </a:r>
            <a:endParaRPr lang="en" sz="2400" dirty="0"/>
          </a:p>
          <a:p>
            <a:pPr marL="457200" indent="-457200"/>
            <a:r>
              <a:rPr lang="en" sz="2400" dirty="0"/>
              <a:t>This workshop is not recorded</a:t>
            </a:r>
            <a:r>
              <a:rPr lang="en-US" sz="2400" dirty="0"/>
              <a:t>.</a:t>
            </a:r>
            <a:endParaRPr lang="en" sz="2400" dirty="0"/>
          </a:p>
          <a:p>
            <a:pPr marL="457200" indent="-457200"/>
            <a:r>
              <a:rPr lang="en" sz="2400" dirty="0"/>
              <a:t>Everyone is here voluntarily</a:t>
            </a:r>
            <a:r>
              <a:rPr lang="en-US" sz="2400" dirty="0"/>
              <a:t>.</a:t>
            </a:r>
            <a:endParaRPr lang="en" sz="2400" dirty="0"/>
          </a:p>
          <a:p>
            <a:pPr marL="457200" indent="-457200"/>
            <a:r>
              <a:rPr lang="en" sz="2400" dirty="0"/>
              <a:t>Please anonymize if you repeat sensitive stories</a:t>
            </a:r>
            <a:r>
              <a:rPr lang="en-US" sz="2400" dirty="0"/>
              <a:t>.</a:t>
            </a:r>
          </a:p>
        </p:txBody>
      </p:sp>
    </p:spTree>
    <p:extLst>
      <p:ext uri="{BB962C8B-B14F-4D97-AF65-F5344CB8AC3E}">
        <p14:creationId xmlns:p14="http://schemas.microsoft.com/office/powerpoint/2010/main" val="18864754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p:txBody>
          <a:bodyPr/>
          <a:lstStyle/>
          <a:p>
            <a:r>
              <a:rPr lang="en-US" dirty="0"/>
              <a:t>Race and Ethnicity-based microaggressions</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r>
              <a:rPr lang="en-US" sz="2400" dirty="0"/>
              <a:t>Asking ”where are you from?” out of context</a:t>
            </a:r>
          </a:p>
          <a:p>
            <a:r>
              <a:rPr lang="en-US" sz="2400" dirty="0"/>
              <a:t>Claims to racial truth/experience: “I’ve always thought of myself as [race].”</a:t>
            </a:r>
          </a:p>
          <a:p>
            <a:r>
              <a:rPr lang="en-US" sz="2400" dirty="0"/>
              <a:t>Calling a person of color, specifically a Black person, “articulate”</a:t>
            </a:r>
          </a:p>
          <a:p>
            <a:r>
              <a:rPr lang="en-US" sz="2400" dirty="0"/>
              <a:t>Colorblindness: “I don’t see color.”</a:t>
            </a:r>
          </a:p>
          <a:p>
            <a:r>
              <a:rPr lang="en-US" sz="2400" dirty="0"/>
              <a:t>“I have [race] friends.”</a:t>
            </a:r>
          </a:p>
          <a:p>
            <a:endParaRPr lang="en-US" sz="2400" dirty="0"/>
          </a:p>
          <a:p>
            <a:endParaRPr lang="en-US" sz="2400" b="1" dirty="0"/>
          </a:p>
        </p:txBody>
      </p:sp>
    </p:spTree>
    <p:extLst>
      <p:ext uri="{BB962C8B-B14F-4D97-AF65-F5344CB8AC3E}">
        <p14:creationId xmlns:p14="http://schemas.microsoft.com/office/powerpoint/2010/main" val="29884401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p:txBody>
          <a:bodyPr/>
          <a:lstStyle/>
          <a:p>
            <a:r>
              <a:rPr lang="en-US" dirty="0"/>
              <a:t>Sexuality-based Microaggressions</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p:txBody>
          <a:bodyPr>
            <a:noAutofit/>
          </a:bodyPr>
          <a:lstStyle/>
          <a:p>
            <a:pPr marL="342900" indent="-342900"/>
            <a:r>
              <a:rPr lang="en" sz="2400" dirty="0"/>
              <a:t>Assuming that a person’s partner is a different gender</a:t>
            </a:r>
          </a:p>
          <a:p>
            <a:pPr marL="342900" indent="-342900"/>
            <a:r>
              <a:rPr lang="en" sz="2400" dirty="0"/>
              <a:t>Assuming </a:t>
            </a:r>
            <a:r>
              <a:rPr lang="en-US" sz="2400" dirty="0"/>
              <a:t>because</a:t>
            </a:r>
            <a:r>
              <a:rPr lang="en" sz="2400" dirty="0"/>
              <a:t> a person’s partner is a different gender, that they are straight</a:t>
            </a:r>
          </a:p>
          <a:p>
            <a:pPr marL="342900" indent="-342900"/>
            <a:r>
              <a:rPr lang="en" sz="2400" dirty="0"/>
              <a:t>Calling a queer person’s partner their “friend”</a:t>
            </a:r>
          </a:p>
          <a:p>
            <a:pPr marL="342900" indent="-342900"/>
            <a:r>
              <a:rPr lang="en" sz="2400" dirty="0"/>
              <a:t>Calling a person’s sexuality a phase</a:t>
            </a:r>
          </a:p>
          <a:p>
            <a:pPr marL="342900" indent="-342900"/>
            <a:r>
              <a:rPr lang="en" sz="2400" dirty="0"/>
              <a:t>“I know another gay person!”</a:t>
            </a:r>
          </a:p>
        </p:txBody>
      </p:sp>
    </p:spTree>
    <p:extLst>
      <p:ext uri="{BB962C8B-B14F-4D97-AF65-F5344CB8AC3E}">
        <p14:creationId xmlns:p14="http://schemas.microsoft.com/office/powerpoint/2010/main" val="24168212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DFA2C-1B32-4E41-96C6-D8CDB37C53D4}"/>
              </a:ext>
            </a:extLst>
          </p:cNvPr>
          <p:cNvSpPr>
            <a:spLocks noGrp="1"/>
          </p:cNvSpPr>
          <p:nvPr>
            <p:ph type="title"/>
          </p:nvPr>
        </p:nvSpPr>
        <p:spPr/>
        <p:txBody>
          <a:bodyPr/>
          <a:lstStyle/>
          <a:p>
            <a:r>
              <a:rPr lang="en-US" dirty="0"/>
              <a:t>Disability-based Microaggressions</a:t>
            </a:r>
          </a:p>
        </p:txBody>
      </p:sp>
      <p:sp>
        <p:nvSpPr>
          <p:cNvPr id="3" name="Content Placeholder 2">
            <a:extLst>
              <a:ext uri="{FF2B5EF4-FFF2-40B4-BE49-F238E27FC236}">
                <a16:creationId xmlns:a16="http://schemas.microsoft.com/office/drawing/2014/main" id="{4B123DFD-9A07-4A42-A949-47403F4D24BD}"/>
              </a:ext>
            </a:extLst>
          </p:cNvPr>
          <p:cNvSpPr>
            <a:spLocks noGrp="1"/>
          </p:cNvSpPr>
          <p:nvPr>
            <p:ph idx="1"/>
          </p:nvPr>
        </p:nvSpPr>
        <p:spPr>
          <a:xfrm>
            <a:off x="2231136" y="2638044"/>
            <a:ext cx="7729728" cy="3462953"/>
          </a:xfrm>
        </p:spPr>
        <p:txBody>
          <a:bodyPr>
            <a:noAutofit/>
          </a:bodyPr>
          <a:lstStyle/>
          <a:p>
            <a:r>
              <a:rPr lang="en-US" sz="2400" dirty="0"/>
              <a:t>Asking intrusive questions:  “were you born this way?”</a:t>
            </a:r>
          </a:p>
          <a:p>
            <a:r>
              <a:rPr lang="en-US" sz="2400" dirty="0"/>
              <a:t>Assuming helplessness: not asking for consent before engaging in “helping” behavior, e.g., pushing a wheelchair or carrying materials.</a:t>
            </a:r>
          </a:p>
          <a:p>
            <a:r>
              <a:rPr lang="en-US" sz="2400" dirty="0"/>
              <a:t>Suggesting medical interventions or that certain disabilities should be “cured”:  “have you tried yoga?”</a:t>
            </a:r>
          </a:p>
          <a:p>
            <a:r>
              <a:rPr lang="en-US" sz="2400" dirty="0"/>
              <a:t>Assuming that disabilities are visible or ugly:  “but you’re too young to be disabled!”</a:t>
            </a:r>
          </a:p>
        </p:txBody>
      </p:sp>
    </p:spTree>
    <p:extLst>
      <p:ext uri="{BB962C8B-B14F-4D97-AF65-F5344CB8AC3E}">
        <p14:creationId xmlns:p14="http://schemas.microsoft.com/office/powerpoint/2010/main" val="19130527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DA3DE-12C9-EA47-8718-63FD8783F17D}"/>
              </a:ext>
            </a:extLst>
          </p:cNvPr>
          <p:cNvSpPr>
            <a:spLocks noGrp="1"/>
          </p:cNvSpPr>
          <p:nvPr>
            <p:ph type="title"/>
          </p:nvPr>
        </p:nvSpPr>
        <p:spPr/>
        <p:txBody>
          <a:bodyPr/>
          <a:lstStyle/>
          <a:p>
            <a:r>
              <a:rPr lang="en-US" dirty="0"/>
              <a:t>What if I Make a mistake?</a:t>
            </a:r>
          </a:p>
        </p:txBody>
      </p:sp>
      <p:sp>
        <p:nvSpPr>
          <p:cNvPr id="3" name="Shape 340">
            <a:extLst>
              <a:ext uri="{FF2B5EF4-FFF2-40B4-BE49-F238E27FC236}">
                <a16:creationId xmlns:a16="http://schemas.microsoft.com/office/drawing/2014/main" id="{0FE782BF-7248-6740-B08F-AE6A6D4CFA42}"/>
              </a:ext>
            </a:extLst>
          </p:cNvPr>
          <p:cNvSpPr txBox="1">
            <a:spLocks/>
          </p:cNvSpPr>
          <p:nvPr/>
        </p:nvSpPr>
        <p:spPr>
          <a:xfrm>
            <a:off x="2324100" y="2764623"/>
            <a:ext cx="7619999" cy="4356767"/>
          </a:xfrm>
          <a:prstGeom prst="rect">
            <a:avLst/>
          </a:prstGeom>
        </p:spPr>
        <p:txBody>
          <a:bodyPr vert="horz" lIns="121900" tIns="121900" rIns="121900" bIns="121900" rtlCol="0" anchor="t" anchorCtr="0">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Font typeface="Arial" panose="020B0604020202020204" pitchFamily="34" charset="0"/>
              <a:buNone/>
            </a:pPr>
            <a:r>
              <a:rPr lang="en-US" sz="6400" i="1" dirty="0">
                <a:solidFill>
                  <a:schemeClr val="accent1"/>
                </a:solidFill>
              </a:rPr>
              <a:t>Apologize, correct yourself, and move on.</a:t>
            </a:r>
            <a:endParaRPr lang="en-US" sz="4800" dirty="0">
              <a:solidFill>
                <a:schemeClr val="accent1"/>
              </a:solidFill>
            </a:endParaRPr>
          </a:p>
        </p:txBody>
      </p:sp>
    </p:spTree>
    <p:extLst>
      <p:ext uri="{BB962C8B-B14F-4D97-AF65-F5344CB8AC3E}">
        <p14:creationId xmlns:p14="http://schemas.microsoft.com/office/powerpoint/2010/main" val="18537490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A281A-9C25-994C-8797-2D09ED656D8E}"/>
              </a:ext>
            </a:extLst>
          </p:cNvPr>
          <p:cNvSpPr>
            <a:spLocks noGrp="1"/>
          </p:cNvSpPr>
          <p:nvPr>
            <p:ph type="title"/>
          </p:nvPr>
        </p:nvSpPr>
        <p:spPr>
          <a:xfrm>
            <a:off x="1638300" y="2606040"/>
            <a:ext cx="8991600" cy="1645920"/>
          </a:xfrm>
        </p:spPr>
        <p:txBody>
          <a:bodyPr/>
          <a:lstStyle/>
          <a:p>
            <a:r>
              <a:rPr lang="en-US" dirty="0"/>
              <a:t>Ally Skill: </a:t>
            </a:r>
            <a:br>
              <a:rPr lang="en-US" dirty="0"/>
            </a:br>
            <a:r>
              <a:rPr lang="en-US" dirty="0"/>
              <a:t>Responding in the Moment</a:t>
            </a:r>
          </a:p>
        </p:txBody>
      </p:sp>
      <p:sp>
        <p:nvSpPr>
          <p:cNvPr id="3" name="Text Placeholder 2">
            <a:extLst>
              <a:ext uri="{FF2B5EF4-FFF2-40B4-BE49-F238E27FC236}">
                <a16:creationId xmlns:a16="http://schemas.microsoft.com/office/drawing/2014/main" id="{39F9DE5E-4E92-8A4D-AF0E-9CCF359C3A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632847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0EF9A-D469-1346-99CD-78DF7FF55289}"/>
              </a:ext>
            </a:extLst>
          </p:cNvPr>
          <p:cNvSpPr>
            <a:spLocks noGrp="1"/>
          </p:cNvSpPr>
          <p:nvPr>
            <p:ph type="title"/>
          </p:nvPr>
        </p:nvSpPr>
        <p:spPr/>
        <p:txBody>
          <a:bodyPr/>
          <a:lstStyle/>
          <a:p>
            <a:r>
              <a:rPr lang="en-US" dirty="0"/>
              <a:t>Decide</a:t>
            </a:r>
          </a:p>
        </p:txBody>
      </p:sp>
      <p:sp>
        <p:nvSpPr>
          <p:cNvPr id="3" name="Content Placeholder 2">
            <a:extLst>
              <a:ext uri="{FF2B5EF4-FFF2-40B4-BE49-F238E27FC236}">
                <a16:creationId xmlns:a16="http://schemas.microsoft.com/office/drawing/2014/main" id="{F48DA487-F702-0D4C-BE76-08E4D4BBF59A}"/>
              </a:ext>
            </a:extLst>
          </p:cNvPr>
          <p:cNvSpPr>
            <a:spLocks noGrp="1"/>
          </p:cNvSpPr>
          <p:nvPr>
            <p:ph idx="1"/>
          </p:nvPr>
        </p:nvSpPr>
        <p:spPr/>
        <p:txBody>
          <a:bodyPr>
            <a:normAutofit/>
          </a:bodyPr>
          <a:lstStyle/>
          <a:p>
            <a:r>
              <a:rPr lang="en-US" sz="2800" dirty="0"/>
              <a:t>Am I the person in the situation who will face the least blowback?</a:t>
            </a:r>
          </a:p>
          <a:p>
            <a:r>
              <a:rPr lang="en-US" sz="2800" dirty="0"/>
              <a:t>Is anyone else likely to speak up about this?</a:t>
            </a:r>
          </a:p>
          <a:p>
            <a:r>
              <a:rPr lang="en-US" sz="2800" dirty="0"/>
              <a:t>Can I get consent from the target?</a:t>
            </a:r>
          </a:p>
          <a:p>
            <a:endParaRPr lang="en-US" sz="2800" dirty="0"/>
          </a:p>
          <a:p>
            <a:endParaRPr lang="en-US" sz="2800" dirty="0"/>
          </a:p>
        </p:txBody>
      </p:sp>
    </p:spTree>
    <p:extLst>
      <p:ext uri="{BB962C8B-B14F-4D97-AF65-F5344CB8AC3E}">
        <p14:creationId xmlns:p14="http://schemas.microsoft.com/office/powerpoint/2010/main" val="14612481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0EF9A-D469-1346-99CD-78DF7FF55289}"/>
              </a:ext>
            </a:extLst>
          </p:cNvPr>
          <p:cNvSpPr>
            <a:spLocks noGrp="1"/>
          </p:cNvSpPr>
          <p:nvPr>
            <p:ph type="title"/>
          </p:nvPr>
        </p:nvSpPr>
        <p:spPr/>
        <p:txBody>
          <a:bodyPr/>
          <a:lstStyle/>
          <a:p>
            <a:r>
              <a:rPr lang="en-US" dirty="0"/>
              <a:t>Respond</a:t>
            </a:r>
          </a:p>
        </p:txBody>
      </p:sp>
      <p:sp>
        <p:nvSpPr>
          <p:cNvPr id="3" name="Content Placeholder 2">
            <a:extLst>
              <a:ext uri="{FF2B5EF4-FFF2-40B4-BE49-F238E27FC236}">
                <a16:creationId xmlns:a16="http://schemas.microsoft.com/office/drawing/2014/main" id="{F48DA487-F702-0D4C-BE76-08E4D4BBF59A}"/>
              </a:ext>
            </a:extLst>
          </p:cNvPr>
          <p:cNvSpPr>
            <a:spLocks noGrp="1"/>
          </p:cNvSpPr>
          <p:nvPr>
            <p:ph idx="1"/>
          </p:nvPr>
        </p:nvSpPr>
        <p:spPr/>
        <p:txBody>
          <a:bodyPr>
            <a:normAutofit/>
          </a:bodyPr>
          <a:lstStyle/>
          <a:p>
            <a:pPr marL="457200" indent="-457200"/>
            <a:r>
              <a:rPr lang="en" sz="2800" dirty="0"/>
              <a:t>Be short, simple, and firm</a:t>
            </a:r>
            <a:r>
              <a:rPr lang="en-US" sz="2800" dirty="0"/>
              <a:t>.</a:t>
            </a:r>
            <a:endParaRPr lang="en" sz="2800" dirty="0"/>
          </a:p>
          <a:p>
            <a:pPr marL="457200" indent="-457200"/>
            <a:r>
              <a:rPr lang="en" sz="2800" dirty="0"/>
              <a:t>Don't try to be funny</a:t>
            </a:r>
            <a:r>
              <a:rPr lang="en-US" sz="2800" dirty="0"/>
              <a:t>.</a:t>
            </a:r>
            <a:endParaRPr lang="en" sz="2800" dirty="0"/>
          </a:p>
          <a:p>
            <a:pPr marL="457200" indent="-457200"/>
            <a:r>
              <a:rPr lang="en-US" sz="2800" dirty="0"/>
              <a:t>If person is not well-meaning or likely to be defensive, focus on the audience.</a:t>
            </a:r>
            <a:endParaRPr lang="en" sz="2800" dirty="0"/>
          </a:p>
        </p:txBody>
      </p:sp>
    </p:spTree>
    <p:extLst>
      <p:ext uri="{BB962C8B-B14F-4D97-AF65-F5344CB8AC3E}">
        <p14:creationId xmlns:p14="http://schemas.microsoft.com/office/powerpoint/2010/main" val="20290220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0EF9A-D469-1346-99CD-78DF7FF55289}"/>
              </a:ext>
            </a:extLst>
          </p:cNvPr>
          <p:cNvSpPr>
            <a:spLocks noGrp="1"/>
          </p:cNvSpPr>
          <p:nvPr>
            <p:ph type="title"/>
          </p:nvPr>
        </p:nvSpPr>
        <p:spPr/>
        <p:txBody>
          <a:bodyPr/>
          <a:lstStyle/>
          <a:p>
            <a:r>
              <a:rPr lang="en-US" dirty="0"/>
              <a:t>reflect</a:t>
            </a:r>
          </a:p>
        </p:txBody>
      </p:sp>
      <p:sp>
        <p:nvSpPr>
          <p:cNvPr id="3" name="Content Placeholder 2">
            <a:extLst>
              <a:ext uri="{FF2B5EF4-FFF2-40B4-BE49-F238E27FC236}">
                <a16:creationId xmlns:a16="http://schemas.microsoft.com/office/drawing/2014/main" id="{F48DA487-F702-0D4C-BE76-08E4D4BBF59A}"/>
              </a:ext>
            </a:extLst>
          </p:cNvPr>
          <p:cNvSpPr>
            <a:spLocks noGrp="1"/>
          </p:cNvSpPr>
          <p:nvPr>
            <p:ph idx="1"/>
          </p:nvPr>
        </p:nvSpPr>
        <p:spPr/>
        <p:txBody>
          <a:bodyPr>
            <a:normAutofit/>
          </a:bodyPr>
          <a:lstStyle/>
          <a:p>
            <a:pPr marL="457200" indent="-457200"/>
            <a:r>
              <a:rPr lang="en-US" sz="2800" dirty="0"/>
              <a:t>Ask yourself, is there something I wish I had known? How can I learn it?</a:t>
            </a:r>
            <a:endParaRPr lang="en" sz="2800" dirty="0"/>
          </a:p>
          <a:p>
            <a:pPr marL="457200" indent="-457200"/>
            <a:r>
              <a:rPr lang="en-US" sz="2800" dirty="0"/>
              <a:t>Once you’ve responded in the moment, consider whether structural changes are appropriate.</a:t>
            </a:r>
          </a:p>
          <a:p>
            <a:pPr marL="457200" indent="-457200"/>
            <a:r>
              <a:rPr lang="en" sz="2800" dirty="0"/>
              <a:t>Practice simple responses</a:t>
            </a:r>
            <a:r>
              <a:rPr lang="en-US" sz="2800" dirty="0"/>
              <a:t>.</a:t>
            </a:r>
          </a:p>
          <a:p>
            <a:endParaRPr lang="en" sz="2800" dirty="0"/>
          </a:p>
        </p:txBody>
      </p:sp>
    </p:spTree>
    <p:extLst>
      <p:ext uri="{BB962C8B-B14F-4D97-AF65-F5344CB8AC3E}">
        <p14:creationId xmlns:p14="http://schemas.microsoft.com/office/powerpoint/2010/main" val="337004323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0EF9A-D469-1346-99CD-78DF7FF55289}"/>
              </a:ext>
            </a:extLst>
          </p:cNvPr>
          <p:cNvSpPr>
            <a:spLocks noGrp="1"/>
          </p:cNvSpPr>
          <p:nvPr>
            <p:ph type="title"/>
          </p:nvPr>
        </p:nvSpPr>
        <p:spPr/>
        <p:txBody>
          <a:bodyPr/>
          <a:lstStyle/>
          <a:p>
            <a:r>
              <a:rPr lang="en-US" dirty="0"/>
              <a:t>Don’t make it worse</a:t>
            </a:r>
          </a:p>
        </p:txBody>
      </p:sp>
      <p:sp>
        <p:nvSpPr>
          <p:cNvPr id="3" name="Content Placeholder 2">
            <a:extLst>
              <a:ext uri="{FF2B5EF4-FFF2-40B4-BE49-F238E27FC236}">
                <a16:creationId xmlns:a16="http://schemas.microsoft.com/office/drawing/2014/main" id="{F48DA487-F702-0D4C-BE76-08E4D4BBF59A}"/>
              </a:ext>
            </a:extLst>
          </p:cNvPr>
          <p:cNvSpPr>
            <a:spLocks noGrp="1"/>
          </p:cNvSpPr>
          <p:nvPr>
            <p:ph idx="1"/>
          </p:nvPr>
        </p:nvSpPr>
        <p:spPr/>
        <p:txBody>
          <a:bodyPr>
            <a:normAutofit/>
          </a:bodyPr>
          <a:lstStyle/>
          <a:p>
            <a:pPr marL="342900" indent="-342900"/>
            <a:r>
              <a:rPr lang="en-US" sz="2800" dirty="0"/>
              <a:t>If possible and if there may be consequences for them, get consent from the target of a oppressive behavior. </a:t>
            </a:r>
          </a:p>
          <a:p>
            <a:pPr marL="342900" indent="-342900"/>
            <a:r>
              <a:rPr lang="en-US" sz="2800" dirty="0"/>
              <a:t>Be prepared to take on consequences.</a:t>
            </a:r>
          </a:p>
          <a:p>
            <a:pPr marL="342900" indent="-342900"/>
            <a:r>
              <a:rPr lang="en-US" sz="2800" dirty="0"/>
              <a:t>Don’t rely on stereotypes or </a:t>
            </a:r>
            <a:r>
              <a:rPr lang="en-US" sz="2800" dirty="0" err="1"/>
              <a:t>reinscribe</a:t>
            </a:r>
            <a:r>
              <a:rPr lang="en-US" sz="2800" dirty="0"/>
              <a:t> oppression in your response.</a:t>
            </a:r>
          </a:p>
        </p:txBody>
      </p:sp>
    </p:spTree>
    <p:extLst>
      <p:ext uri="{BB962C8B-B14F-4D97-AF65-F5344CB8AC3E}">
        <p14:creationId xmlns:p14="http://schemas.microsoft.com/office/powerpoint/2010/main" val="297095150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A281A-9C25-994C-8797-2D09ED656D8E}"/>
              </a:ext>
            </a:extLst>
          </p:cNvPr>
          <p:cNvSpPr>
            <a:spLocks noGrp="1"/>
          </p:cNvSpPr>
          <p:nvPr>
            <p:ph type="title"/>
          </p:nvPr>
        </p:nvSpPr>
        <p:spPr>
          <a:xfrm>
            <a:off x="1638300" y="2606040"/>
            <a:ext cx="8991600" cy="1645920"/>
          </a:xfrm>
        </p:spPr>
        <p:txBody>
          <a:bodyPr/>
          <a:lstStyle/>
          <a:p>
            <a:r>
              <a:rPr lang="en-US" dirty="0"/>
              <a:t>Practice scenarios</a:t>
            </a:r>
          </a:p>
        </p:txBody>
      </p:sp>
      <p:sp>
        <p:nvSpPr>
          <p:cNvPr id="3" name="Text Placeholder 2">
            <a:extLst>
              <a:ext uri="{FF2B5EF4-FFF2-40B4-BE49-F238E27FC236}">
                <a16:creationId xmlns:a16="http://schemas.microsoft.com/office/drawing/2014/main" id="{39F9DE5E-4E92-8A4D-AF0E-9CCF359C3A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493484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7BC8B-05FC-674B-9C62-2536364C1B2C}"/>
              </a:ext>
            </a:extLst>
          </p:cNvPr>
          <p:cNvSpPr>
            <a:spLocks noGrp="1"/>
          </p:cNvSpPr>
          <p:nvPr>
            <p:ph type="title"/>
          </p:nvPr>
        </p:nvSpPr>
        <p:spPr>
          <a:xfrm>
            <a:off x="804672" y="2858251"/>
            <a:ext cx="4486656" cy="1141497"/>
          </a:xfrm>
        </p:spPr>
        <p:txBody>
          <a:bodyPr/>
          <a:lstStyle/>
          <a:p>
            <a:r>
              <a:rPr lang="en-US" dirty="0"/>
              <a:t>Who am I?</a:t>
            </a:r>
          </a:p>
        </p:txBody>
      </p:sp>
      <p:sp>
        <p:nvSpPr>
          <p:cNvPr id="7" name="Content Placeholder 6">
            <a:extLst>
              <a:ext uri="{FF2B5EF4-FFF2-40B4-BE49-F238E27FC236}">
                <a16:creationId xmlns:a16="http://schemas.microsoft.com/office/drawing/2014/main" id="{86FEDAE0-1965-DE4E-8AC3-1F4F7AE4CF47}"/>
              </a:ext>
            </a:extLst>
          </p:cNvPr>
          <p:cNvSpPr>
            <a:spLocks noGrp="1"/>
          </p:cNvSpPr>
          <p:nvPr>
            <p:ph idx="1"/>
          </p:nvPr>
        </p:nvSpPr>
        <p:spPr>
          <a:xfrm>
            <a:off x="6736080" y="4021986"/>
            <a:ext cx="4815840" cy="2068934"/>
          </a:xfrm>
        </p:spPr>
        <p:txBody>
          <a:bodyPr>
            <a:normAutofit fontScale="92500" lnSpcReduction="10000"/>
          </a:bodyPr>
          <a:lstStyle/>
          <a:p>
            <a:r>
              <a:rPr lang="en-US" sz="2400" dirty="0"/>
              <a:t>Technology lawyer</a:t>
            </a:r>
          </a:p>
          <a:p>
            <a:r>
              <a:rPr lang="en-US" sz="2400" dirty="0"/>
              <a:t>Teaches at Harvard Law School</a:t>
            </a:r>
          </a:p>
          <a:p>
            <a:r>
              <a:rPr lang="en-US" sz="2400" dirty="0"/>
              <a:t>Out non-binary person (they/them please!)</a:t>
            </a:r>
          </a:p>
          <a:p>
            <a:r>
              <a:rPr lang="en-US" sz="2400" dirty="0"/>
              <a:t>Trans feminist</a:t>
            </a:r>
          </a:p>
        </p:txBody>
      </p:sp>
      <p:pic>
        <p:nvPicPr>
          <p:cNvPr id="9" name="Picture 8">
            <a:extLst>
              <a:ext uri="{FF2B5EF4-FFF2-40B4-BE49-F238E27FC236}">
                <a16:creationId xmlns:a16="http://schemas.microsoft.com/office/drawing/2014/main" id="{AB701359-6E99-AF40-8652-C98876647B9B}"/>
              </a:ext>
            </a:extLst>
          </p:cNvPr>
          <p:cNvPicPr>
            <a:picLocks noChangeAspect="1"/>
          </p:cNvPicPr>
          <p:nvPr/>
        </p:nvPicPr>
        <p:blipFill>
          <a:blip r:embed="rId2"/>
          <a:stretch>
            <a:fillRect/>
          </a:stretch>
        </p:blipFill>
        <p:spPr>
          <a:xfrm>
            <a:off x="7462853" y="706814"/>
            <a:ext cx="3141068" cy="3078247"/>
          </a:xfrm>
          <a:prstGeom prst="rect">
            <a:avLst/>
          </a:prstGeom>
        </p:spPr>
      </p:pic>
    </p:spTree>
    <p:extLst>
      <p:ext uri="{BB962C8B-B14F-4D97-AF65-F5344CB8AC3E}">
        <p14:creationId xmlns:p14="http://schemas.microsoft.com/office/powerpoint/2010/main" val="171043328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F331A-5F68-814C-B142-EF295C8DB38F}"/>
              </a:ext>
            </a:extLst>
          </p:cNvPr>
          <p:cNvSpPr>
            <a:spLocks noGrp="1"/>
          </p:cNvSpPr>
          <p:nvPr>
            <p:ph type="title"/>
          </p:nvPr>
        </p:nvSpPr>
        <p:spPr/>
        <p:txBody>
          <a:bodyPr/>
          <a:lstStyle/>
          <a:p>
            <a:r>
              <a:rPr lang="en-US" dirty="0"/>
              <a:t>How to…</a:t>
            </a:r>
          </a:p>
        </p:txBody>
      </p:sp>
      <p:sp>
        <p:nvSpPr>
          <p:cNvPr id="3" name="Content Placeholder 2">
            <a:extLst>
              <a:ext uri="{FF2B5EF4-FFF2-40B4-BE49-F238E27FC236}">
                <a16:creationId xmlns:a16="http://schemas.microsoft.com/office/drawing/2014/main" id="{EB3868F3-D92D-F349-9646-870A17654FC4}"/>
              </a:ext>
            </a:extLst>
          </p:cNvPr>
          <p:cNvSpPr>
            <a:spLocks noGrp="1"/>
          </p:cNvSpPr>
          <p:nvPr>
            <p:ph idx="1"/>
          </p:nvPr>
        </p:nvSpPr>
        <p:spPr/>
        <p:txBody>
          <a:bodyPr>
            <a:normAutofit/>
          </a:bodyPr>
          <a:lstStyle/>
          <a:p>
            <a:pPr marL="342900" indent="-342900"/>
            <a:r>
              <a:rPr lang="en-US" sz="2800" dirty="0"/>
              <a:t>Focus on how to respond to incidents as an ally in this specific incident, not as the target or in the general case.</a:t>
            </a:r>
          </a:p>
          <a:p>
            <a:pPr marL="342900" indent="-342900"/>
            <a:r>
              <a:rPr lang="en-US" sz="2800" dirty="0"/>
              <a:t>Avoid rules-lawyering: "But what if there was some specific highly unlikely circumstance in which this situation was not actually bad?"</a:t>
            </a:r>
          </a:p>
          <a:p>
            <a:endParaRPr lang="en-US" sz="2800" dirty="0"/>
          </a:p>
        </p:txBody>
      </p:sp>
      <p:sp>
        <p:nvSpPr>
          <p:cNvPr id="4" name="Text Placeholder 3">
            <a:extLst>
              <a:ext uri="{FF2B5EF4-FFF2-40B4-BE49-F238E27FC236}">
                <a16:creationId xmlns:a16="http://schemas.microsoft.com/office/drawing/2014/main" id="{4EC40ED9-4E5C-0B4E-B23B-758B83978823}"/>
              </a:ext>
            </a:extLst>
          </p:cNvPr>
          <p:cNvSpPr>
            <a:spLocks noGrp="1"/>
          </p:cNvSpPr>
          <p:nvPr>
            <p:ph type="body" sz="half" idx="2"/>
          </p:nvPr>
        </p:nvSpPr>
        <p:spPr>
          <a:xfrm>
            <a:off x="1150620" y="3999622"/>
            <a:ext cx="3794760" cy="2194036"/>
          </a:xfrm>
        </p:spPr>
        <p:txBody>
          <a:bodyPr>
            <a:normAutofit/>
          </a:bodyPr>
          <a:lstStyle/>
          <a:p>
            <a:r>
              <a:rPr lang="en-US" sz="2800" dirty="0"/>
              <a:t>Remember, we’re practicing simple responses!</a:t>
            </a:r>
          </a:p>
        </p:txBody>
      </p:sp>
    </p:spTree>
    <p:extLst>
      <p:ext uri="{BB962C8B-B14F-4D97-AF65-F5344CB8AC3E}">
        <p14:creationId xmlns:p14="http://schemas.microsoft.com/office/powerpoint/2010/main" val="38871707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B035D-031D-B44A-89EF-2F22DB004432}"/>
              </a:ext>
            </a:extLst>
          </p:cNvPr>
          <p:cNvSpPr>
            <a:spLocks noGrp="1"/>
          </p:cNvSpPr>
          <p:nvPr>
            <p:ph type="title"/>
          </p:nvPr>
        </p:nvSpPr>
        <p:spPr/>
        <p:txBody>
          <a:bodyPr/>
          <a:lstStyle/>
          <a:p>
            <a:r>
              <a:rPr lang="en-US" dirty="0"/>
              <a:t>Dreaded group choosing</a:t>
            </a:r>
          </a:p>
        </p:txBody>
      </p:sp>
      <p:sp>
        <p:nvSpPr>
          <p:cNvPr id="3" name="Content Placeholder 2">
            <a:extLst>
              <a:ext uri="{FF2B5EF4-FFF2-40B4-BE49-F238E27FC236}">
                <a16:creationId xmlns:a16="http://schemas.microsoft.com/office/drawing/2014/main" id="{47C3D840-7E45-3D49-A4A8-92C16686DD1E}"/>
              </a:ext>
            </a:extLst>
          </p:cNvPr>
          <p:cNvSpPr>
            <a:spLocks noGrp="1"/>
          </p:cNvSpPr>
          <p:nvPr>
            <p:ph idx="1"/>
          </p:nvPr>
        </p:nvSpPr>
        <p:spPr/>
        <p:txBody>
          <a:bodyPr>
            <a:normAutofit/>
          </a:bodyPr>
          <a:lstStyle/>
          <a:p>
            <a:pPr marL="457200" indent="-457200"/>
            <a:r>
              <a:rPr lang="en" sz="2800" dirty="0"/>
              <a:t>Form groups of [] people</a:t>
            </a:r>
            <a:r>
              <a:rPr lang="en-US" sz="2800" dirty="0"/>
              <a:t>.</a:t>
            </a:r>
          </a:p>
          <a:p>
            <a:pPr marL="457200" indent="-457200"/>
            <a:r>
              <a:rPr lang="en" sz="2800" dirty="0"/>
              <a:t>Introduce yourselves BRIEFLY (1-3 sentences) and include your pronouns</a:t>
            </a:r>
            <a:r>
              <a:rPr lang="en-US" sz="2800" dirty="0"/>
              <a:t>.</a:t>
            </a:r>
            <a:endParaRPr lang="en" sz="2800" dirty="0"/>
          </a:p>
          <a:p>
            <a:pPr marL="457200" indent="-457200"/>
            <a:r>
              <a:rPr lang="en-US" sz="2800" dirty="0"/>
              <a:t>If you end up in a group with a direct supervisor/report, switch groups.</a:t>
            </a:r>
          </a:p>
          <a:p>
            <a:pPr marL="457200" indent="-457200"/>
            <a:r>
              <a:rPr lang="en-US" sz="2800" dirty="0"/>
              <a:t>At the break, please change groups.</a:t>
            </a:r>
            <a:endParaRPr lang="en" sz="2800" dirty="0"/>
          </a:p>
          <a:p>
            <a:endParaRPr lang="en-US" sz="2800" dirty="0"/>
          </a:p>
        </p:txBody>
      </p:sp>
    </p:spTree>
    <p:extLst>
      <p:ext uri="{BB962C8B-B14F-4D97-AF65-F5344CB8AC3E}">
        <p14:creationId xmlns:p14="http://schemas.microsoft.com/office/powerpoint/2010/main" val="386000525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7728E-1030-9644-BF52-C4760099C83C}"/>
              </a:ext>
            </a:extLst>
          </p:cNvPr>
          <p:cNvSpPr>
            <a:spLocks noGrp="1"/>
          </p:cNvSpPr>
          <p:nvPr>
            <p:ph type="title"/>
          </p:nvPr>
        </p:nvSpPr>
        <p:spPr/>
        <p:txBody>
          <a:bodyPr/>
          <a:lstStyle/>
          <a:p>
            <a:r>
              <a:rPr lang="en-US" dirty="0"/>
              <a:t>Gatekeeper and reporting out</a:t>
            </a:r>
          </a:p>
        </p:txBody>
      </p:sp>
      <p:sp>
        <p:nvSpPr>
          <p:cNvPr id="3" name="Content Placeholder 2">
            <a:extLst>
              <a:ext uri="{FF2B5EF4-FFF2-40B4-BE49-F238E27FC236}">
                <a16:creationId xmlns:a16="http://schemas.microsoft.com/office/drawing/2014/main" id="{8BFCB85E-AA37-BA4A-BB2F-1A32CBBF749A}"/>
              </a:ext>
            </a:extLst>
          </p:cNvPr>
          <p:cNvSpPr>
            <a:spLocks noGrp="1"/>
          </p:cNvSpPr>
          <p:nvPr>
            <p:ph idx="1"/>
          </p:nvPr>
        </p:nvSpPr>
        <p:spPr/>
        <p:txBody>
          <a:bodyPr/>
          <a:lstStyle/>
          <a:p>
            <a:r>
              <a:rPr lang="en-US" sz="2800" dirty="0"/>
              <a:t>Choose a gatekeeper to interrupt people who are speaking too much and ask people who aren't talking as much if they want to speak.</a:t>
            </a:r>
          </a:p>
          <a:p>
            <a:r>
              <a:rPr lang="en-US" sz="2800" dirty="0"/>
              <a:t>At the beginning of each scenario, choose someone to report out at the end (this person should change).</a:t>
            </a:r>
          </a:p>
          <a:p>
            <a:endParaRPr lang="en-US" dirty="0"/>
          </a:p>
          <a:p>
            <a:endParaRPr lang="en-US" dirty="0"/>
          </a:p>
        </p:txBody>
      </p:sp>
    </p:spTree>
    <p:extLst>
      <p:ext uri="{BB962C8B-B14F-4D97-AF65-F5344CB8AC3E}">
        <p14:creationId xmlns:p14="http://schemas.microsoft.com/office/powerpoint/2010/main" val="38837985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70288-8CBE-AC41-999C-712A8AF41421}"/>
              </a:ext>
            </a:extLst>
          </p:cNvPr>
          <p:cNvSpPr>
            <a:spLocks noGrp="1"/>
          </p:cNvSpPr>
          <p:nvPr>
            <p:ph type="title"/>
          </p:nvPr>
        </p:nvSpPr>
        <p:spPr/>
        <p:txBody>
          <a:bodyPr/>
          <a:lstStyle/>
          <a:p>
            <a:r>
              <a:rPr lang="en-US" dirty="0"/>
              <a:t>Scenario 1:</a:t>
            </a:r>
          </a:p>
        </p:txBody>
      </p:sp>
      <p:sp>
        <p:nvSpPr>
          <p:cNvPr id="3" name="Content Placeholder 2">
            <a:extLst>
              <a:ext uri="{FF2B5EF4-FFF2-40B4-BE49-F238E27FC236}">
                <a16:creationId xmlns:a16="http://schemas.microsoft.com/office/drawing/2014/main" id="{B7436720-5FF4-B944-8A27-A106279CEBCA}"/>
              </a:ext>
            </a:extLst>
          </p:cNvPr>
          <p:cNvSpPr>
            <a:spLocks noGrp="1"/>
          </p:cNvSpPr>
          <p:nvPr>
            <p:ph idx="1"/>
          </p:nvPr>
        </p:nvSpPr>
        <p:spPr/>
        <p:txBody>
          <a:bodyPr>
            <a:normAutofit/>
          </a:bodyPr>
          <a:lstStyle/>
          <a:p>
            <a:pPr marL="0" indent="0">
              <a:buNone/>
            </a:pPr>
            <a:r>
              <a:rPr lang="en-US" sz="2800" dirty="0">
                <a:sym typeface="Arial"/>
              </a:rPr>
              <a:t>In a team meeting, you notice that Jane, your female colleague, got interrupted in the middle of suggesting an idea.  When you reflect in the moment, you realize this happens a lot.</a:t>
            </a:r>
          </a:p>
        </p:txBody>
      </p:sp>
    </p:spTree>
    <p:extLst>
      <p:ext uri="{BB962C8B-B14F-4D97-AF65-F5344CB8AC3E}">
        <p14:creationId xmlns:p14="http://schemas.microsoft.com/office/powerpoint/2010/main" val="183462014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New Yorker cartoon depicting 5 masculine-presenting people and one feminine presenting person sit around a table. The caption reads &quot;That's an excellent suggestion, Miss Triggs. Perhaps if one of the men here would like to make it.&quot;" title="New Yorker Cartoon">
            <a:extLst>
              <a:ext uri="{FF2B5EF4-FFF2-40B4-BE49-F238E27FC236}">
                <a16:creationId xmlns:a16="http://schemas.microsoft.com/office/drawing/2014/main" id="{763D6C7A-626B-9C48-9CBB-BCA9DB294EF3}"/>
              </a:ext>
            </a:extLst>
          </p:cNvPr>
          <p:cNvPicPr>
            <a:picLocks noChangeAspect="1"/>
          </p:cNvPicPr>
          <p:nvPr/>
        </p:nvPicPr>
        <p:blipFill>
          <a:blip r:embed="rId2"/>
          <a:stretch>
            <a:fillRect/>
          </a:stretch>
        </p:blipFill>
        <p:spPr>
          <a:xfrm>
            <a:off x="2476500" y="527258"/>
            <a:ext cx="7239000" cy="5473700"/>
          </a:xfrm>
          <a:prstGeom prst="rect">
            <a:avLst/>
          </a:prstGeom>
        </p:spPr>
      </p:pic>
    </p:spTree>
    <p:extLst>
      <p:ext uri="{BB962C8B-B14F-4D97-AF65-F5344CB8AC3E}">
        <p14:creationId xmlns:p14="http://schemas.microsoft.com/office/powerpoint/2010/main" val="116180548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45804-C68D-294F-BCBC-CA08856FA45C}"/>
              </a:ext>
            </a:extLst>
          </p:cNvPr>
          <p:cNvSpPr>
            <a:spLocks noGrp="1"/>
          </p:cNvSpPr>
          <p:nvPr>
            <p:ph type="title"/>
          </p:nvPr>
        </p:nvSpPr>
        <p:spPr>
          <a:xfrm>
            <a:off x="804672" y="2858251"/>
            <a:ext cx="4486656" cy="1141497"/>
          </a:xfrm>
        </p:spPr>
        <p:txBody>
          <a:bodyPr/>
          <a:lstStyle/>
          <a:p>
            <a:r>
              <a:rPr lang="en-US" dirty="0"/>
              <a:t>Reflecting…</a:t>
            </a:r>
          </a:p>
        </p:txBody>
      </p:sp>
      <p:sp>
        <p:nvSpPr>
          <p:cNvPr id="3" name="Content Placeholder 2">
            <a:extLst>
              <a:ext uri="{FF2B5EF4-FFF2-40B4-BE49-F238E27FC236}">
                <a16:creationId xmlns:a16="http://schemas.microsoft.com/office/drawing/2014/main" id="{E7F081BA-D79F-9149-AD6D-1F8F97E27A9B}"/>
              </a:ext>
            </a:extLst>
          </p:cNvPr>
          <p:cNvSpPr>
            <a:spLocks noGrp="1"/>
          </p:cNvSpPr>
          <p:nvPr>
            <p:ph idx="1"/>
          </p:nvPr>
        </p:nvSpPr>
        <p:spPr/>
        <p:txBody>
          <a:bodyPr>
            <a:normAutofit/>
          </a:bodyPr>
          <a:lstStyle/>
          <a:p>
            <a:pPr marL="457200" indent="-457200"/>
            <a:r>
              <a:rPr lang="en-US" sz="2800" dirty="0"/>
              <a:t>Who is speaking most in your group?</a:t>
            </a:r>
          </a:p>
          <a:p>
            <a:pPr marL="457200" indent="-457200"/>
            <a:r>
              <a:rPr lang="en-US" sz="2800" dirty="0"/>
              <a:t>Is someone having difficulty being heard?</a:t>
            </a:r>
          </a:p>
          <a:p>
            <a:pPr marL="457200" indent="-457200"/>
            <a:r>
              <a:rPr lang="en-US" sz="2800" dirty="0"/>
              <a:t>Are there patterns related to gender, race, age, or anything else?</a:t>
            </a:r>
          </a:p>
          <a:p>
            <a:pPr marL="457200" indent="-457200"/>
            <a:r>
              <a:rPr lang="en-US" sz="2800" dirty="0"/>
              <a:t>How do these discussions compare to ones you have in other contexts?</a:t>
            </a:r>
          </a:p>
          <a:p>
            <a:endParaRPr lang="en-US" sz="2800" dirty="0"/>
          </a:p>
        </p:txBody>
      </p:sp>
    </p:spTree>
    <p:extLst>
      <p:ext uri="{BB962C8B-B14F-4D97-AF65-F5344CB8AC3E}">
        <p14:creationId xmlns:p14="http://schemas.microsoft.com/office/powerpoint/2010/main" val="105828608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70288-8CBE-AC41-999C-712A8AF41421}"/>
              </a:ext>
            </a:extLst>
          </p:cNvPr>
          <p:cNvSpPr>
            <a:spLocks noGrp="1"/>
          </p:cNvSpPr>
          <p:nvPr>
            <p:ph type="title"/>
          </p:nvPr>
        </p:nvSpPr>
        <p:spPr/>
        <p:txBody>
          <a:bodyPr/>
          <a:lstStyle/>
          <a:p>
            <a:r>
              <a:rPr lang="en-US" dirty="0"/>
              <a:t>Scenario 2:</a:t>
            </a:r>
          </a:p>
        </p:txBody>
      </p:sp>
      <p:sp>
        <p:nvSpPr>
          <p:cNvPr id="3" name="Content Placeholder 2">
            <a:extLst>
              <a:ext uri="{FF2B5EF4-FFF2-40B4-BE49-F238E27FC236}">
                <a16:creationId xmlns:a16="http://schemas.microsoft.com/office/drawing/2014/main" id="{B7436720-5FF4-B944-8A27-A106279CEBCA}"/>
              </a:ext>
            </a:extLst>
          </p:cNvPr>
          <p:cNvSpPr>
            <a:spLocks noGrp="1"/>
          </p:cNvSpPr>
          <p:nvPr>
            <p:ph idx="1"/>
          </p:nvPr>
        </p:nvSpPr>
        <p:spPr/>
        <p:txBody>
          <a:bodyPr/>
          <a:lstStyle/>
          <a:p>
            <a:pPr marL="107950" indent="0">
              <a:buClr>
                <a:srgbClr val="FFFFFF"/>
              </a:buClr>
              <a:buSzPct val="45000"/>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sz="2400" dirty="0"/>
              <a:t>In a small group conversation you’re in at a networking happy hour, a male authority figure makes a joke about how much sex another male authority figure must have had in order to have so many children. </a:t>
            </a:r>
          </a:p>
          <a:p>
            <a:pPr marL="107950" indent="0">
              <a:buClr>
                <a:srgbClr val="FFFFFF"/>
              </a:buClr>
              <a:buSzPct val="45000"/>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endParaRPr lang="en-US" sz="2400" dirty="0"/>
          </a:p>
          <a:p>
            <a:pPr marL="107950" indent="0">
              <a:buClr>
                <a:srgbClr val="FFFFFF"/>
              </a:buClr>
              <a:buSzPct val="45000"/>
              <a:buNone/>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sz="2400" dirty="0"/>
              <a:t>Everyone is holding an alcoholic drink.</a:t>
            </a:r>
            <a:endParaRPr lang="en-US" altLang="en-US" sz="2400" dirty="0"/>
          </a:p>
          <a:p>
            <a:pPr marL="0" indent="0">
              <a:buNone/>
            </a:pPr>
            <a:endParaRPr lang="en-US" sz="2400" dirty="0"/>
          </a:p>
        </p:txBody>
      </p:sp>
    </p:spTree>
    <p:extLst>
      <p:ext uri="{BB962C8B-B14F-4D97-AF65-F5344CB8AC3E}">
        <p14:creationId xmlns:p14="http://schemas.microsoft.com/office/powerpoint/2010/main" val="298940551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22F7D-3FAD-AD47-96AA-64F0C5760F9C}"/>
              </a:ext>
            </a:extLst>
          </p:cNvPr>
          <p:cNvSpPr>
            <a:spLocks noGrp="1"/>
          </p:cNvSpPr>
          <p:nvPr>
            <p:ph type="title"/>
          </p:nvPr>
        </p:nvSpPr>
        <p:spPr/>
        <p:txBody>
          <a:bodyPr/>
          <a:lstStyle/>
          <a:p>
            <a:r>
              <a:rPr lang="en-US" dirty="0"/>
              <a:t>Who makes it awkward?</a:t>
            </a:r>
          </a:p>
        </p:txBody>
      </p:sp>
      <p:sp>
        <p:nvSpPr>
          <p:cNvPr id="3" name="Content Placeholder 2">
            <a:extLst>
              <a:ext uri="{FF2B5EF4-FFF2-40B4-BE49-F238E27FC236}">
                <a16:creationId xmlns:a16="http://schemas.microsoft.com/office/drawing/2014/main" id="{DA02F4DA-7656-2041-922F-9D3A0A1E358A}"/>
              </a:ext>
            </a:extLst>
          </p:cNvPr>
          <p:cNvSpPr>
            <a:spLocks noGrp="1"/>
          </p:cNvSpPr>
          <p:nvPr>
            <p:ph idx="1"/>
          </p:nvPr>
        </p:nvSpPr>
        <p:spPr/>
        <p:txBody>
          <a:bodyPr>
            <a:normAutofit/>
          </a:bodyPr>
          <a:lstStyle/>
          <a:p>
            <a:r>
              <a:rPr lang="en-US" sz="2800" dirty="0"/>
              <a:t>Responders often worry about ”making it awkward,” “upsetting people,” or “causing drama.” </a:t>
            </a:r>
          </a:p>
          <a:p>
            <a:r>
              <a:rPr lang="en-US" sz="2800" dirty="0"/>
              <a:t>The person who made the problematic comment made it awkward.</a:t>
            </a:r>
          </a:p>
          <a:p>
            <a:pPr marL="0" indent="0">
              <a:buNone/>
            </a:pPr>
            <a:endParaRPr lang="en-US" sz="2800" dirty="0"/>
          </a:p>
        </p:txBody>
      </p:sp>
    </p:spTree>
    <p:extLst>
      <p:ext uri="{BB962C8B-B14F-4D97-AF65-F5344CB8AC3E}">
        <p14:creationId xmlns:p14="http://schemas.microsoft.com/office/powerpoint/2010/main" val="6097652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0" name="Shape 340"/>
          <p:cNvSpPr txBox="1">
            <a:spLocks noGrp="1"/>
          </p:cNvSpPr>
          <p:nvPr>
            <p:ph type="body" idx="1"/>
          </p:nvPr>
        </p:nvSpPr>
        <p:spPr>
          <a:xfrm>
            <a:off x="2415637" y="1250616"/>
            <a:ext cx="7619999" cy="4356767"/>
          </a:xfrm>
          <a:prstGeom prst="rect">
            <a:avLst/>
          </a:prstGeom>
        </p:spPr>
        <p:txBody>
          <a:bodyPr vert="horz" lIns="121900" tIns="121900" rIns="121900" bIns="121900" rtlCol="0" anchor="t" anchorCtr="0">
            <a:noAutofit/>
          </a:bodyPr>
          <a:lstStyle/>
          <a:p>
            <a:pPr marL="0" indent="0" algn="ctr">
              <a:buNone/>
            </a:pPr>
            <a:r>
              <a:rPr lang="en-US" sz="6400" i="1" dirty="0">
                <a:solidFill>
                  <a:schemeClr val="accent1"/>
                </a:solidFill>
                <a:latin typeface="+mn-lt"/>
              </a:rPr>
              <a:t>“Appalled silence is too easily mistaken for assent.” </a:t>
            </a:r>
          </a:p>
          <a:p>
            <a:pPr marL="0" indent="0" algn="ctr">
              <a:buNone/>
            </a:pPr>
            <a:endParaRPr lang="en-US" sz="4800" dirty="0">
              <a:solidFill>
                <a:schemeClr val="accent1"/>
              </a:solidFill>
              <a:latin typeface="+mn-lt"/>
            </a:endParaRPr>
          </a:p>
          <a:p>
            <a:pPr marL="0" indent="0" algn="ctr">
              <a:buNone/>
            </a:pPr>
            <a:r>
              <a:rPr lang="en-US" sz="4800" dirty="0">
                <a:solidFill>
                  <a:schemeClr val="accent1"/>
                </a:solidFill>
                <a:latin typeface="+mn-lt"/>
              </a:rPr>
              <a:t>Jennifer </a:t>
            </a:r>
            <a:r>
              <a:rPr lang="en-US" sz="4800" dirty="0" err="1">
                <a:solidFill>
                  <a:schemeClr val="accent1"/>
                </a:solidFill>
                <a:latin typeface="+mn-lt"/>
              </a:rPr>
              <a:t>Peepas</a:t>
            </a:r>
            <a:endParaRPr lang="en-US" sz="4800" dirty="0">
              <a:solidFill>
                <a:schemeClr val="accent1"/>
              </a:solidFill>
              <a:latin typeface="+mn-lt"/>
            </a:endParaRPr>
          </a:p>
        </p:txBody>
      </p:sp>
    </p:spTree>
    <p:extLst>
      <p:ext uri="{BB962C8B-B14F-4D97-AF65-F5344CB8AC3E}">
        <p14:creationId xmlns:p14="http://schemas.microsoft.com/office/powerpoint/2010/main" val="19754552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609C3-DC45-8045-B5F6-64607E7DA1CA}"/>
              </a:ext>
            </a:extLst>
          </p:cNvPr>
          <p:cNvSpPr>
            <a:spLocks noGrp="1"/>
          </p:cNvSpPr>
          <p:nvPr>
            <p:ph type="title"/>
          </p:nvPr>
        </p:nvSpPr>
        <p:spPr>
          <a:xfrm>
            <a:off x="1638300" y="2606040"/>
            <a:ext cx="8991600" cy="1645920"/>
          </a:xfrm>
        </p:spPr>
        <p:txBody>
          <a:bodyPr/>
          <a:lstStyle/>
          <a:p>
            <a:r>
              <a:rPr lang="en-US" dirty="0"/>
              <a:t>Break time</a:t>
            </a:r>
          </a:p>
        </p:txBody>
      </p:sp>
      <p:sp>
        <p:nvSpPr>
          <p:cNvPr id="3" name="Text Placeholder 2">
            <a:extLst>
              <a:ext uri="{FF2B5EF4-FFF2-40B4-BE49-F238E27FC236}">
                <a16:creationId xmlns:a16="http://schemas.microsoft.com/office/drawing/2014/main" id="{09EFC553-1A6C-7F43-A474-8E22D1BBB31D}"/>
              </a:ext>
            </a:extLst>
          </p:cNvPr>
          <p:cNvSpPr>
            <a:spLocks noGrp="1"/>
          </p:cNvSpPr>
          <p:nvPr>
            <p:ph type="body" idx="1"/>
          </p:nvPr>
        </p:nvSpPr>
        <p:spPr/>
        <p:txBody>
          <a:bodyPr/>
          <a:lstStyle/>
          <a:p>
            <a:r>
              <a:rPr lang="en-US" dirty="0"/>
              <a:t>Remember to change groups!</a:t>
            </a:r>
          </a:p>
        </p:txBody>
      </p:sp>
    </p:spTree>
    <p:extLst>
      <p:ext uri="{BB962C8B-B14F-4D97-AF65-F5344CB8AC3E}">
        <p14:creationId xmlns:p14="http://schemas.microsoft.com/office/powerpoint/2010/main" val="4129052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BEE28-05D2-A341-B209-6FA04FDB02AD}"/>
              </a:ext>
            </a:extLst>
          </p:cNvPr>
          <p:cNvSpPr>
            <a:spLocks noGrp="1"/>
          </p:cNvSpPr>
          <p:nvPr>
            <p:ph type="title"/>
          </p:nvPr>
        </p:nvSpPr>
        <p:spPr/>
        <p:txBody>
          <a:bodyPr/>
          <a:lstStyle/>
          <a:p>
            <a:r>
              <a:rPr lang="en-US" dirty="0"/>
              <a:t>Agenda for today</a:t>
            </a:r>
          </a:p>
        </p:txBody>
      </p:sp>
      <p:sp>
        <p:nvSpPr>
          <p:cNvPr id="3" name="Content Placeholder 2">
            <a:extLst>
              <a:ext uri="{FF2B5EF4-FFF2-40B4-BE49-F238E27FC236}">
                <a16:creationId xmlns:a16="http://schemas.microsoft.com/office/drawing/2014/main" id="{FB4E6C8F-8F1E-AD4F-BD74-8BB62B097B1C}"/>
              </a:ext>
            </a:extLst>
          </p:cNvPr>
          <p:cNvSpPr>
            <a:spLocks noGrp="1"/>
          </p:cNvSpPr>
          <p:nvPr>
            <p:ph idx="1"/>
          </p:nvPr>
        </p:nvSpPr>
        <p:spPr/>
        <p:txBody>
          <a:bodyPr>
            <a:normAutofit fontScale="92500" lnSpcReduction="10000"/>
          </a:bodyPr>
          <a:lstStyle/>
          <a:p>
            <a:r>
              <a:rPr lang="en-US" sz="2000" dirty="0"/>
              <a:t>Why practice ally skills?</a:t>
            </a:r>
          </a:p>
          <a:p>
            <a:r>
              <a:rPr lang="en-US" sz="2000" dirty="0">
                <a:solidFill>
                  <a:schemeClr val="tx1"/>
                </a:solidFill>
              </a:rPr>
              <a:t>Ally Skills: Using the Right Words</a:t>
            </a:r>
          </a:p>
          <a:p>
            <a:r>
              <a:rPr lang="en-US" sz="2000" dirty="0">
                <a:solidFill>
                  <a:schemeClr val="tx1"/>
                </a:solidFill>
              </a:rPr>
              <a:t>Ally Skills: Reducing Microaggressions</a:t>
            </a:r>
          </a:p>
          <a:p>
            <a:r>
              <a:rPr lang="en-US" sz="2000" dirty="0">
                <a:solidFill>
                  <a:schemeClr val="tx1"/>
                </a:solidFill>
              </a:rPr>
              <a:t>Ally Skill: Responding in the Moment</a:t>
            </a:r>
          </a:p>
          <a:p>
            <a:r>
              <a:rPr lang="en-US" sz="2000" dirty="0"/>
              <a:t>Scenarios</a:t>
            </a:r>
          </a:p>
          <a:p>
            <a:r>
              <a:rPr lang="en-US" sz="2000" dirty="0"/>
              <a:t>Break</a:t>
            </a:r>
          </a:p>
          <a:p>
            <a:r>
              <a:rPr lang="en-US" sz="2000" dirty="0"/>
              <a:t>Scenarios</a:t>
            </a:r>
          </a:p>
          <a:p>
            <a:r>
              <a:rPr lang="en-US" sz="2000" dirty="0"/>
              <a:t>Wrap-up and general tips</a:t>
            </a:r>
          </a:p>
        </p:txBody>
      </p:sp>
    </p:spTree>
    <p:extLst>
      <p:ext uri="{BB962C8B-B14F-4D97-AF65-F5344CB8AC3E}">
        <p14:creationId xmlns:p14="http://schemas.microsoft.com/office/powerpoint/2010/main" val="210346869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70288-8CBE-AC41-999C-712A8AF41421}"/>
              </a:ext>
            </a:extLst>
          </p:cNvPr>
          <p:cNvSpPr>
            <a:spLocks noGrp="1"/>
          </p:cNvSpPr>
          <p:nvPr>
            <p:ph type="title"/>
          </p:nvPr>
        </p:nvSpPr>
        <p:spPr/>
        <p:txBody>
          <a:bodyPr/>
          <a:lstStyle/>
          <a:p>
            <a:r>
              <a:rPr lang="en-US" dirty="0"/>
              <a:t>Scenario 3:</a:t>
            </a:r>
          </a:p>
        </p:txBody>
      </p:sp>
      <p:sp>
        <p:nvSpPr>
          <p:cNvPr id="3" name="Content Placeholder 2">
            <a:extLst>
              <a:ext uri="{FF2B5EF4-FFF2-40B4-BE49-F238E27FC236}">
                <a16:creationId xmlns:a16="http://schemas.microsoft.com/office/drawing/2014/main" id="{B7436720-5FF4-B944-8A27-A106279CEBCA}"/>
              </a:ext>
            </a:extLst>
          </p:cNvPr>
          <p:cNvSpPr>
            <a:spLocks noGrp="1"/>
          </p:cNvSpPr>
          <p:nvPr>
            <p:ph idx="1"/>
          </p:nvPr>
        </p:nvSpPr>
        <p:spPr/>
        <p:txBody>
          <a:bodyPr>
            <a:normAutofit/>
          </a:bodyPr>
          <a:lstStyle/>
          <a:p>
            <a:pPr marL="0" indent="0">
              <a:buNone/>
            </a:pPr>
            <a:r>
              <a:rPr lang="en-US" sz="2600" dirty="0"/>
              <a:t>On an organization wide email list, a administrator sends out a reminder about a new origination-wide policy requiring captioning for all videos that are posted online. </a:t>
            </a:r>
          </a:p>
          <a:p>
            <a:pPr marL="0" indent="0">
              <a:buNone/>
            </a:pPr>
            <a:r>
              <a:rPr lang="en-US" sz="2600" dirty="0"/>
              <a:t>A senior employee responds to the list with a long rant complaining that the issue is “not relevant” and the captioning is too expensive.</a:t>
            </a:r>
          </a:p>
        </p:txBody>
      </p:sp>
    </p:spTree>
    <p:extLst>
      <p:ext uri="{BB962C8B-B14F-4D97-AF65-F5344CB8AC3E}">
        <p14:creationId xmlns:p14="http://schemas.microsoft.com/office/powerpoint/2010/main" val="29718353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70288-8CBE-AC41-999C-712A8AF41421}"/>
              </a:ext>
            </a:extLst>
          </p:cNvPr>
          <p:cNvSpPr>
            <a:spLocks noGrp="1"/>
          </p:cNvSpPr>
          <p:nvPr>
            <p:ph type="title"/>
          </p:nvPr>
        </p:nvSpPr>
        <p:spPr/>
        <p:txBody>
          <a:bodyPr/>
          <a:lstStyle/>
          <a:p>
            <a:r>
              <a:rPr lang="en-US" dirty="0"/>
              <a:t>Scenario 4:</a:t>
            </a:r>
          </a:p>
        </p:txBody>
      </p:sp>
      <p:sp>
        <p:nvSpPr>
          <p:cNvPr id="3" name="Content Placeholder 2">
            <a:extLst>
              <a:ext uri="{FF2B5EF4-FFF2-40B4-BE49-F238E27FC236}">
                <a16:creationId xmlns:a16="http://schemas.microsoft.com/office/drawing/2014/main" id="{B7436720-5FF4-B944-8A27-A106279CEBCA}"/>
              </a:ext>
            </a:extLst>
          </p:cNvPr>
          <p:cNvSpPr>
            <a:spLocks noGrp="1"/>
          </p:cNvSpPr>
          <p:nvPr>
            <p:ph idx="1"/>
          </p:nvPr>
        </p:nvSpPr>
        <p:spPr/>
        <p:txBody>
          <a:bodyPr>
            <a:noAutofit/>
          </a:bodyPr>
          <a:lstStyle/>
          <a:p>
            <a:pPr marL="0" indent="0">
              <a:buNone/>
            </a:pPr>
            <a:r>
              <a:rPr lang="en-US" sz="2600" dirty="0"/>
              <a:t>You’re a manager reviewing a round of peer feedback for two employees of yours. </a:t>
            </a:r>
          </a:p>
          <a:p>
            <a:pPr marL="0" indent="0">
              <a:buNone/>
            </a:pPr>
            <a:r>
              <a:rPr lang="en-US" sz="2600" dirty="0"/>
              <a:t>In the peer feedback on your white male employee, you see words like “engaged”, “opinionated”, and “passionate.” </a:t>
            </a:r>
          </a:p>
          <a:p>
            <a:pPr marL="0" indent="0">
              <a:buNone/>
            </a:pPr>
            <a:r>
              <a:rPr lang="en-US" sz="2600" dirty="0"/>
              <a:t>In the peer feedback for your black, female employee, you see words like “aggressive”, “harsh”, and “angry.”</a:t>
            </a:r>
          </a:p>
          <a:p>
            <a:pPr marL="0" indent="0">
              <a:buNone/>
            </a:pPr>
            <a:endParaRPr lang="en-US" sz="2600" dirty="0"/>
          </a:p>
        </p:txBody>
      </p:sp>
    </p:spTree>
    <p:extLst>
      <p:ext uri="{BB962C8B-B14F-4D97-AF65-F5344CB8AC3E}">
        <p14:creationId xmlns:p14="http://schemas.microsoft.com/office/powerpoint/2010/main" val="87808400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A64EE-C6F9-2D4E-A037-6AD5FF690C83}"/>
              </a:ext>
            </a:extLst>
          </p:cNvPr>
          <p:cNvSpPr>
            <a:spLocks noGrp="1"/>
          </p:cNvSpPr>
          <p:nvPr>
            <p:ph type="title"/>
          </p:nvPr>
        </p:nvSpPr>
        <p:spPr>
          <a:xfrm>
            <a:off x="808732" y="1296151"/>
            <a:ext cx="4486656" cy="1141497"/>
          </a:xfrm>
        </p:spPr>
        <p:txBody>
          <a:bodyPr/>
          <a:lstStyle/>
          <a:p>
            <a:r>
              <a:rPr lang="en-US" dirty="0"/>
              <a:t>Oppression is intersectional</a:t>
            </a:r>
          </a:p>
        </p:txBody>
      </p:sp>
      <p:sp>
        <p:nvSpPr>
          <p:cNvPr id="3" name="Content Placeholder 2">
            <a:extLst>
              <a:ext uri="{FF2B5EF4-FFF2-40B4-BE49-F238E27FC236}">
                <a16:creationId xmlns:a16="http://schemas.microsoft.com/office/drawing/2014/main" id="{CDDF5017-02F1-1840-8C8B-7CBED7A23B9A}"/>
              </a:ext>
            </a:extLst>
          </p:cNvPr>
          <p:cNvSpPr>
            <a:spLocks noGrp="1"/>
          </p:cNvSpPr>
          <p:nvPr>
            <p:ph idx="1"/>
          </p:nvPr>
        </p:nvSpPr>
        <p:spPr>
          <a:xfrm>
            <a:off x="6717030" y="233923"/>
            <a:ext cx="4815840" cy="5248656"/>
          </a:xfrm>
        </p:spPr>
        <p:txBody>
          <a:bodyPr>
            <a:noAutofit/>
          </a:bodyPr>
          <a:lstStyle/>
          <a:p>
            <a:pPr marL="391686" indent="-293764">
              <a:buClr>
                <a:srgbClr val="FFFFFF"/>
              </a:buClr>
              <a:buSzPct val="45000"/>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i="1" dirty="0">
                <a:ea typeface="Cooper Hewitt Light" charset="0"/>
                <a:cs typeface="Cooper Hewitt Light" charset="0"/>
              </a:rPr>
              <a:t>“Just because you’re talking loud and animated doesn’t mean you’re arguing. But I make an effort to tone it down, not say it as pointedly as I would, add some levity to the situation, just because women are perceived as being aggressive if they speak quickly and loudly and Black women are perceived as being negatively aggressive if they speak quickly and loudly. For men it’s a sign of strength. For us it’s a negative sign. I try to keep my tone of voice light, slow down my speech, and rephrase things.”</a:t>
            </a:r>
          </a:p>
          <a:p>
            <a:pPr marL="391686" indent="-293764">
              <a:buClr>
                <a:srgbClr val="FFFFFF"/>
              </a:buClr>
              <a:buSzPct val="45000"/>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endParaRPr lang="en-US" altLang="en-US" sz="2400" i="1" dirty="0">
              <a:ea typeface="Cooper Hewitt Light" charset="0"/>
              <a:cs typeface="Cooper Hewitt Light" charset="0"/>
            </a:endParaRPr>
          </a:p>
          <a:p>
            <a:pPr marL="97922" indent="0">
              <a:buClr>
                <a:srgbClr val="FFFFFF"/>
              </a:buClr>
              <a:buSzPct val="45000"/>
              <a:buNone/>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endParaRPr lang="en-US" altLang="en-US" sz="2400" i="1" dirty="0">
              <a:ea typeface="Cooper Hewitt Light" charset="0"/>
              <a:cs typeface="Cooper Hewitt Light" charset="0"/>
            </a:endParaRPr>
          </a:p>
        </p:txBody>
      </p:sp>
      <p:sp>
        <p:nvSpPr>
          <p:cNvPr id="4" name="Text Placeholder 3">
            <a:extLst>
              <a:ext uri="{FF2B5EF4-FFF2-40B4-BE49-F238E27FC236}">
                <a16:creationId xmlns:a16="http://schemas.microsoft.com/office/drawing/2014/main" id="{BFBCC308-A4A1-7F4B-8A53-519B4514F7C5}"/>
              </a:ext>
            </a:extLst>
          </p:cNvPr>
          <p:cNvSpPr>
            <a:spLocks noGrp="1"/>
          </p:cNvSpPr>
          <p:nvPr>
            <p:ph type="body" sz="half" idx="2"/>
          </p:nvPr>
        </p:nvSpPr>
        <p:spPr>
          <a:xfrm>
            <a:off x="1119628" y="2602240"/>
            <a:ext cx="3795272" cy="3141713"/>
          </a:xfrm>
        </p:spPr>
        <p:txBody>
          <a:bodyPr>
            <a:noAutofit/>
          </a:bodyPr>
          <a:lstStyle/>
          <a:p>
            <a:r>
              <a:rPr lang="en-US" sz="1800" dirty="0"/>
              <a:t>Intersectionality -The interconnected nature of social categorizations such as race, class, and gender, regarded as creating overlapping and interdependent systems of discrimination or disadvantage; a theoretical approach based on such a premise. The term was coined by </a:t>
            </a:r>
            <a:r>
              <a:rPr lang="en-US" sz="1800" dirty="0" err="1"/>
              <a:t>Kimberlé</a:t>
            </a:r>
            <a:r>
              <a:rPr lang="en-US" sz="1800" b="1" dirty="0"/>
              <a:t> </a:t>
            </a:r>
            <a:r>
              <a:rPr lang="en-US" sz="1800" dirty="0"/>
              <a:t>Williams Crenshaw based upon the work of the Combahee River Collective and Patricia Hill Collins, among others.</a:t>
            </a:r>
          </a:p>
        </p:txBody>
      </p:sp>
      <p:sp>
        <p:nvSpPr>
          <p:cNvPr id="5" name="Rectangle 4">
            <a:extLst>
              <a:ext uri="{FF2B5EF4-FFF2-40B4-BE49-F238E27FC236}">
                <a16:creationId xmlns:a16="http://schemas.microsoft.com/office/drawing/2014/main" id="{D2911D19-0887-B647-BB56-3D2D71A3F0C1}"/>
              </a:ext>
            </a:extLst>
          </p:cNvPr>
          <p:cNvSpPr/>
          <p:nvPr/>
        </p:nvSpPr>
        <p:spPr>
          <a:xfrm>
            <a:off x="6960932" y="5743954"/>
            <a:ext cx="4815840" cy="1200329"/>
          </a:xfrm>
          <a:prstGeom prst="rect">
            <a:avLst/>
          </a:prstGeom>
        </p:spPr>
        <p:txBody>
          <a:bodyPr wrap="square">
            <a:spAutoFit/>
          </a:bodyPr>
          <a:lstStyle/>
          <a:p>
            <a:r>
              <a:rPr lang="en-US" altLang="en-US" dirty="0">
                <a:latin typeface="Helvetica Regular" pitchFamily="2" charset="0"/>
                <a:ea typeface="Cooper Hewitt Light" charset="0"/>
                <a:cs typeface="Cooper Hewitt Light" charset="0"/>
              </a:rPr>
              <a:t>Charisse Jones &amp; </a:t>
            </a:r>
            <a:r>
              <a:rPr lang="en-US" altLang="en-US" dirty="0" err="1">
                <a:latin typeface="Helvetica Regular" pitchFamily="2" charset="0"/>
                <a:ea typeface="Cooper Hewitt Light" charset="0"/>
                <a:cs typeface="Cooper Hewitt Light" charset="0"/>
              </a:rPr>
              <a:t>Kumea</a:t>
            </a:r>
            <a:r>
              <a:rPr lang="en-US" altLang="en-US" dirty="0">
                <a:latin typeface="Helvetica Regular" pitchFamily="2" charset="0"/>
                <a:ea typeface="Cooper Hewitt Light" charset="0"/>
                <a:cs typeface="Cooper Hewitt Light" charset="0"/>
              </a:rPr>
              <a:t> Shorter-Gooden, Shifting: The Double Lives of Black Women in America (p. 97). </a:t>
            </a:r>
            <a:endParaRPr lang="en-US" altLang="en-US" sz="1600" dirty="0">
              <a:latin typeface="Helvetica Regular" pitchFamily="2" charset="0"/>
              <a:ea typeface="Cooper Hewitt Light" charset="0"/>
              <a:cs typeface="Cooper Hewitt Light" charset="0"/>
            </a:endParaRPr>
          </a:p>
          <a:p>
            <a:endParaRPr lang="en-US" dirty="0"/>
          </a:p>
        </p:txBody>
      </p:sp>
    </p:spTree>
    <p:extLst>
      <p:ext uri="{BB962C8B-B14F-4D97-AF65-F5344CB8AC3E}">
        <p14:creationId xmlns:p14="http://schemas.microsoft.com/office/powerpoint/2010/main" val="172085085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70288-8CBE-AC41-999C-712A8AF41421}"/>
              </a:ext>
            </a:extLst>
          </p:cNvPr>
          <p:cNvSpPr>
            <a:spLocks noGrp="1"/>
          </p:cNvSpPr>
          <p:nvPr>
            <p:ph type="title"/>
          </p:nvPr>
        </p:nvSpPr>
        <p:spPr/>
        <p:txBody>
          <a:bodyPr/>
          <a:lstStyle/>
          <a:p>
            <a:r>
              <a:rPr lang="en-US" dirty="0"/>
              <a:t>Scenario 5:</a:t>
            </a:r>
          </a:p>
        </p:txBody>
      </p:sp>
      <p:sp>
        <p:nvSpPr>
          <p:cNvPr id="3" name="Content Placeholder 2">
            <a:extLst>
              <a:ext uri="{FF2B5EF4-FFF2-40B4-BE49-F238E27FC236}">
                <a16:creationId xmlns:a16="http://schemas.microsoft.com/office/drawing/2014/main" id="{B7436720-5FF4-B944-8A27-A106279CEBCA}"/>
              </a:ext>
            </a:extLst>
          </p:cNvPr>
          <p:cNvSpPr>
            <a:spLocks noGrp="1"/>
          </p:cNvSpPr>
          <p:nvPr>
            <p:ph idx="1"/>
          </p:nvPr>
        </p:nvSpPr>
        <p:spPr/>
        <p:txBody>
          <a:bodyPr>
            <a:normAutofit/>
          </a:bodyPr>
          <a:lstStyle/>
          <a:p>
            <a:pPr marL="0" indent="0">
              <a:buNone/>
            </a:pPr>
            <a:r>
              <a:rPr lang="en-US" sz="2600" dirty="0"/>
              <a:t>Your organization is hosting a recruiting lunch at a conference.  As you review your social media mentions after promoting the event, you see a post from @</a:t>
            </a:r>
            <a:r>
              <a:rPr lang="en-US" sz="2600" dirty="0" err="1"/>
              <a:t>hijabidev</a:t>
            </a:r>
            <a:r>
              <a:rPr lang="en-US" sz="2600" dirty="0"/>
              <a:t> “Wow, [ORGANIZATION] claims to care about diversity but is hosting a recruiting lunch during Ramadan. Guess I’m not going there. Fucking hate </a:t>
            </a:r>
            <a:r>
              <a:rPr lang="en-US" sz="2600" dirty="0" err="1"/>
              <a:t>islamophobic</a:t>
            </a:r>
            <a:r>
              <a:rPr lang="en-US" sz="2600" dirty="0"/>
              <a:t> bullshit.”</a:t>
            </a:r>
          </a:p>
        </p:txBody>
      </p:sp>
    </p:spTree>
    <p:extLst>
      <p:ext uri="{BB962C8B-B14F-4D97-AF65-F5344CB8AC3E}">
        <p14:creationId xmlns:p14="http://schemas.microsoft.com/office/powerpoint/2010/main" val="34711811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6BA44-C2E9-5543-9820-73EAE6060766}"/>
              </a:ext>
            </a:extLst>
          </p:cNvPr>
          <p:cNvSpPr>
            <a:spLocks noGrp="1"/>
          </p:cNvSpPr>
          <p:nvPr>
            <p:ph type="title"/>
          </p:nvPr>
        </p:nvSpPr>
        <p:spPr>
          <a:xfrm>
            <a:off x="759702" y="2858251"/>
            <a:ext cx="4486656" cy="1141497"/>
          </a:xfrm>
        </p:spPr>
        <p:txBody>
          <a:bodyPr/>
          <a:lstStyle/>
          <a:p>
            <a:r>
              <a:rPr lang="en-US" dirty="0"/>
              <a:t>Parallel Universes technique</a:t>
            </a:r>
          </a:p>
        </p:txBody>
      </p:sp>
      <p:sp>
        <p:nvSpPr>
          <p:cNvPr id="3" name="Content Placeholder 2">
            <a:extLst>
              <a:ext uri="{FF2B5EF4-FFF2-40B4-BE49-F238E27FC236}">
                <a16:creationId xmlns:a16="http://schemas.microsoft.com/office/drawing/2014/main" id="{A8742D0D-24B1-C547-BCFA-2A064703C124}"/>
              </a:ext>
            </a:extLst>
          </p:cNvPr>
          <p:cNvSpPr>
            <a:spLocks noGrp="1"/>
          </p:cNvSpPr>
          <p:nvPr>
            <p:ph idx="1"/>
          </p:nvPr>
        </p:nvSpPr>
        <p:spPr/>
        <p:txBody>
          <a:bodyPr>
            <a:normAutofit/>
          </a:bodyPr>
          <a:lstStyle/>
          <a:p>
            <a:r>
              <a:rPr lang="en-US" sz="2400" dirty="0"/>
              <a:t>Summarize the target’s behavior as non-judgmentally as possible.</a:t>
            </a:r>
          </a:p>
          <a:p>
            <a:r>
              <a:rPr lang="en-US" sz="2400" dirty="0"/>
              <a:t>Spend 5 minutes brainstorming all the possible explanations for the behavior, starting with the ones that would explain it in the most “reasonable” way.</a:t>
            </a:r>
          </a:p>
          <a:p>
            <a:r>
              <a:rPr lang="en-US" sz="2400" dirty="0"/>
              <a:t>Look over your list.  Are there explanations that you brainstormed that would change your approach?</a:t>
            </a:r>
          </a:p>
          <a:p>
            <a:r>
              <a:rPr lang="en-US" sz="2400" dirty="0"/>
              <a:t>Adapt your planned response accordingly.</a:t>
            </a:r>
          </a:p>
        </p:txBody>
      </p:sp>
      <p:sp>
        <p:nvSpPr>
          <p:cNvPr id="4" name="Text Placeholder 3">
            <a:extLst>
              <a:ext uri="{FF2B5EF4-FFF2-40B4-BE49-F238E27FC236}">
                <a16:creationId xmlns:a16="http://schemas.microsoft.com/office/drawing/2014/main" id="{D21D7E6E-09E2-5B48-BB63-C76F4D2FD81E}"/>
              </a:ext>
            </a:extLst>
          </p:cNvPr>
          <p:cNvSpPr>
            <a:spLocks noGrp="1"/>
          </p:cNvSpPr>
          <p:nvPr>
            <p:ph type="body" sz="half" idx="2"/>
          </p:nvPr>
        </p:nvSpPr>
        <p:spPr>
          <a:xfrm>
            <a:off x="1070598" y="4164341"/>
            <a:ext cx="3794760" cy="2194036"/>
          </a:xfrm>
        </p:spPr>
        <p:txBody>
          <a:bodyPr/>
          <a:lstStyle/>
          <a:p>
            <a:r>
              <a:rPr lang="en-US" dirty="0"/>
              <a:t>Use only for marginalized folks!</a:t>
            </a:r>
          </a:p>
        </p:txBody>
      </p:sp>
    </p:spTree>
    <p:extLst>
      <p:ext uri="{BB962C8B-B14F-4D97-AF65-F5344CB8AC3E}">
        <p14:creationId xmlns:p14="http://schemas.microsoft.com/office/powerpoint/2010/main" val="114841458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BF20C-2E5D-8C43-80E7-668EDA296045}"/>
              </a:ext>
            </a:extLst>
          </p:cNvPr>
          <p:cNvSpPr>
            <a:spLocks noGrp="1"/>
          </p:cNvSpPr>
          <p:nvPr>
            <p:ph type="title"/>
          </p:nvPr>
        </p:nvSpPr>
        <p:spPr/>
        <p:txBody>
          <a:bodyPr/>
          <a:lstStyle/>
          <a:p>
            <a:r>
              <a:rPr lang="en-US" dirty="0"/>
              <a:t>What if I screw up?</a:t>
            </a:r>
          </a:p>
        </p:txBody>
      </p:sp>
      <p:sp>
        <p:nvSpPr>
          <p:cNvPr id="3" name="Content Placeholder 2">
            <a:extLst>
              <a:ext uri="{FF2B5EF4-FFF2-40B4-BE49-F238E27FC236}">
                <a16:creationId xmlns:a16="http://schemas.microsoft.com/office/drawing/2014/main" id="{059A9597-BF51-E048-B359-5B25737638F7}"/>
              </a:ext>
            </a:extLst>
          </p:cNvPr>
          <p:cNvSpPr>
            <a:spLocks noGrp="1"/>
          </p:cNvSpPr>
          <p:nvPr>
            <p:ph idx="1"/>
          </p:nvPr>
        </p:nvSpPr>
        <p:spPr/>
        <p:txBody>
          <a:bodyPr>
            <a:normAutofit/>
          </a:bodyPr>
          <a:lstStyle/>
          <a:p>
            <a:pPr marL="555122" indent="-457200">
              <a:buClrTx/>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cs typeface="Cooper Hewitt Light" charset="0"/>
              </a:rPr>
              <a:t>Listen to the person.</a:t>
            </a:r>
          </a:p>
          <a:p>
            <a:pPr marL="555122" indent="-457200">
              <a:buClrTx/>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cs typeface="Cooper Hewitt Light" charset="0"/>
              </a:rPr>
              <a:t>Validate and apologize. (Apologies cost nothing.)</a:t>
            </a:r>
          </a:p>
          <a:p>
            <a:pPr marL="555122" indent="-457200">
              <a:buClrTx/>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cs typeface="Cooper Hewitt Light" charset="0"/>
              </a:rPr>
              <a:t>Don’t take it personally.</a:t>
            </a:r>
          </a:p>
          <a:p>
            <a:pPr marL="555122" indent="-457200">
              <a:buClrTx/>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cs typeface="Cooper Hewitt Light" charset="0"/>
              </a:rPr>
              <a:t>Look into how to do better. </a:t>
            </a:r>
          </a:p>
          <a:p>
            <a:pPr marL="555122" indent="-457200">
              <a:buClrTx/>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cs typeface="Cooper Hewitt Light" charset="0"/>
              </a:rPr>
              <a:t>If responding on behalf of an organization, emphasize concrete steps taken.</a:t>
            </a:r>
          </a:p>
        </p:txBody>
      </p:sp>
    </p:spTree>
    <p:extLst>
      <p:ext uri="{BB962C8B-B14F-4D97-AF65-F5344CB8AC3E}">
        <p14:creationId xmlns:p14="http://schemas.microsoft.com/office/powerpoint/2010/main" val="327198763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77DE9-5C86-E74D-88A4-F04C3D4BF4AA}"/>
              </a:ext>
            </a:extLst>
          </p:cNvPr>
          <p:cNvSpPr>
            <a:spLocks noGrp="1"/>
          </p:cNvSpPr>
          <p:nvPr>
            <p:ph type="title"/>
          </p:nvPr>
        </p:nvSpPr>
        <p:spPr>
          <a:xfrm>
            <a:off x="1638300" y="2694863"/>
            <a:ext cx="8991600" cy="1645920"/>
          </a:xfrm>
        </p:spPr>
        <p:txBody>
          <a:bodyPr/>
          <a:lstStyle/>
          <a:p>
            <a:r>
              <a:rPr lang="en-US" dirty="0"/>
              <a:t>Wrap up</a:t>
            </a:r>
          </a:p>
        </p:txBody>
      </p:sp>
      <p:sp>
        <p:nvSpPr>
          <p:cNvPr id="3" name="Text Placeholder 2">
            <a:extLst>
              <a:ext uri="{FF2B5EF4-FFF2-40B4-BE49-F238E27FC236}">
                <a16:creationId xmlns:a16="http://schemas.microsoft.com/office/drawing/2014/main" id="{828B0450-505C-7549-8917-DCE00E7736E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74242244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A590-088C-7342-BDB6-E0C3309049C5}"/>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A7A84316-3D5A-4644-8568-ADE936E99925}"/>
              </a:ext>
            </a:extLst>
          </p:cNvPr>
          <p:cNvSpPr>
            <a:spLocks noGrp="1"/>
          </p:cNvSpPr>
          <p:nvPr>
            <p:ph idx="1"/>
          </p:nvPr>
        </p:nvSpPr>
        <p:spPr/>
        <p:txBody>
          <a:bodyPr>
            <a:normAutofit/>
          </a:bodyPr>
          <a:lstStyle/>
          <a:p>
            <a:r>
              <a:rPr lang="en-US" sz="2400" dirty="0"/>
              <a:t>Don't expect praise and credit for fighting inequality. There are no “ally points.”</a:t>
            </a:r>
          </a:p>
          <a:p>
            <a:r>
              <a:rPr lang="en-US" sz="2400" dirty="0"/>
              <a:t>Follow and support leaders from target groups (monetarily).</a:t>
            </a:r>
          </a:p>
          <a:p>
            <a:r>
              <a:rPr lang="en-US" sz="2400" dirty="0"/>
              <a:t>Assume targets are knowledgeable about their oppression.</a:t>
            </a:r>
          </a:p>
          <a:p>
            <a:r>
              <a:rPr lang="en-US" sz="2400" dirty="0"/>
              <a:t>When you make a mistake, apologize, correct yourself, and move on.</a:t>
            </a:r>
          </a:p>
        </p:txBody>
      </p:sp>
    </p:spTree>
    <p:extLst>
      <p:ext uri="{BB962C8B-B14F-4D97-AF65-F5344CB8AC3E}">
        <p14:creationId xmlns:p14="http://schemas.microsoft.com/office/powerpoint/2010/main" val="167696731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25E4E-C3C1-B849-A820-DB699A79A715}"/>
              </a:ext>
            </a:extLst>
          </p:cNvPr>
          <p:cNvSpPr>
            <a:spLocks noGrp="1"/>
          </p:cNvSpPr>
          <p:nvPr>
            <p:ph type="title"/>
          </p:nvPr>
        </p:nvSpPr>
        <p:spPr>
          <a:xfrm>
            <a:off x="2269236" y="964692"/>
            <a:ext cx="7729728" cy="1188720"/>
          </a:xfrm>
        </p:spPr>
        <p:txBody>
          <a:bodyPr/>
          <a:lstStyle/>
          <a:p>
            <a:r>
              <a:rPr lang="en-US" dirty="0"/>
              <a:t>Situating ally skills</a:t>
            </a:r>
          </a:p>
        </p:txBody>
      </p:sp>
      <p:cxnSp>
        <p:nvCxnSpPr>
          <p:cNvPr id="5" name="Straight Arrow Connector 4">
            <a:extLst>
              <a:ext uri="{FF2B5EF4-FFF2-40B4-BE49-F238E27FC236}">
                <a16:creationId xmlns:a16="http://schemas.microsoft.com/office/drawing/2014/main" id="{A1A667A9-9EFF-9345-ADB5-1A8872850990}"/>
              </a:ext>
            </a:extLst>
          </p:cNvPr>
          <p:cNvCxnSpPr/>
          <p:nvPr/>
        </p:nvCxnSpPr>
        <p:spPr>
          <a:xfrm>
            <a:off x="1433434" y="4114800"/>
            <a:ext cx="9248932"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C194C51E-F804-4946-BD7F-5ACFB0EF03F5}"/>
              </a:ext>
            </a:extLst>
          </p:cNvPr>
          <p:cNvCxnSpPr/>
          <p:nvPr/>
        </p:nvCxnSpPr>
        <p:spPr>
          <a:xfrm>
            <a:off x="2203654" y="3863033"/>
            <a:ext cx="0" cy="585979"/>
          </a:xfrm>
          <a:prstGeom prst="line">
            <a:avLst/>
          </a:prstGeom>
          <a:ln w="127000"/>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76EC119-AD07-C843-B194-AD13A97C9FD7}"/>
              </a:ext>
            </a:extLst>
          </p:cNvPr>
          <p:cNvCxnSpPr/>
          <p:nvPr/>
        </p:nvCxnSpPr>
        <p:spPr>
          <a:xfrm>
            <a:off x="6030418" y="3874275"/>
            <a:ext cx="0" cy="585979"/>
          </a:xfrm>
          <a:prstGeom prst="line">
            <a:avLst/>
          </a:prstGeom>
          <a:ln w="127000"/>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9325852-CD65-824B-A900-5F935BBB4C72}"/>
              </a:ext>
            </a:extLst>
          </p:cNvPr>
          <p:cNvCxnSpPr/>
          <p:nvPr/>
        </p:nvCxnSpPr>
        <p:spPr>
          <a:xfrm>
            <a:off x="9903402" y="3821810"/>
            <a:ext cx="0" cy="585979"/>
          </a:xfrm>
          <a:prstGeom prst="line">
            <a:avLst/>
          </a:prstGeom>
          <a:ln w="127000"/>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326B0DA-F82E-3F41-BE64-B32831392799}"/>
              </a:ext>
            </a:extLst>
          </p:cNvPr>
          <p:cNvSpPr txBox="1"/>
          <p:nvPr/>
        </p:nvSpPr>
        <p:spPr>
          <a:xfrm>
            <a:off x="1926336" y="4731195"/>
            <a:ext cx="554636" cy="335756"/>
          </a:xfrm>
          <a:prstGeom prst="rect">
            <a:avLst/>
          </a:prstGeom>
          <a:noFill/>
        </p:spPr>
        <p:txBody>
          <a:bodyPr wrap="square" rtlCol="0">
            <a:spAutoFit/>
          </a:bodyPr>
          <a:lstStyle/>
          <a:p>
            <a:r>
              <a:rPr lang="en-US" dirty="0"/>
              <a:t>Ally</a:t>
            </a:r>
          </a:p>
        </p:txBody>
      </p:sp>
      <p:sp>
        <p:nvSpPr>
          <p:cNvPr id="9" name="TextBox 8">
            <a:extLst>
              <a:ext uri="{FF2B5EF4-FFF2-40B4-BE49-F238E27FC236}">
                <a16:creationId xmlns:a16="http://schemas.microsoft.com/office/drawing/2014/main" id="{CC21CCD3-F959-294F-81E2-ECA7294A688A}"/>
              </a:ext>
            </a:extLst>
          </p:cNvPr>
          <p:cNvSpPr txBox="1"/>
          <p:nvPr/>
        </p:nvSpPr>
        <p:spPr>
          <a:xfrm>
            <a:off x="5385841" y="4764922"/>
            <a:ext cx="1289154" cy="335756"/>
          </a:xfrm>
          <a:prstGeom prst="rect">
            <a:avLst/>
          </a:prstGeom>
          <a:noFill/>
        </p:spPr>
        <p:txBody>
          <a:bodyPr wrap="square" rtlCol="0">
            <a:spAutoFit/>
          </a:bodyPr>
          <a:lstStyle/>
          <a:p>
            <a:r>
              <a:rPr lang="en-US" dirty="0"/>
              <a:t>Accomplice</a:t>
            </a:r>
          </a:p>
        </p:txBody>
      </p:sp>
      <p:sp>
        <p:nvSpPr>
          <p:cNvPr id="10" name="TextBox 9">
            <a:extLst>
              <a:ext uri="{FF2B5EF4-FFF2-40B4-BE49-F238E27FC236}">
                <a16:creationId xmlns:a16="http://schemas.microsoft.com/office/drawing/2014/main" id="{2AAB9487-931F-3642-8FFF-9DC58A7C336D}"/>
              </a:ext>
            </a:extLst>
          </p:cNvPr>
          <p:cNvSpPr txBox="1"/>
          <p:nvPr/>
        </p:nvSpPr>
        <p:spPr>
          <a:xfrm>
            <a:off x="9026677" y="4723700"/>
            <a:ext cx="1655689" cy="335756"/>
          </a:xfrm>
          <a:prstGeom prst="rect">
            <a:avLst/>
          </a:prstGeom>
          <a:noFill/>
        </p:spPr>
        <p:txBody>
          <a:bodyPr wrap="square" rtlCol="0">
            <a:spAutoFit/>
          </a:bodyPr>
          <a:lstStyle/>
          <a:p>
            <a:r>
              <a:rPr lang="en-US" dirty="0"/>
              <a:t>Co-conspirator</a:t>
            </a:r>
          </a:p>
        </p:txBody>
      </p:sp>
      <p:sp>
        <p:nvSpPr>
          <p:cNvPr id="13" name="Shape 340">
            <a:extLst>
              <a:ext uri="{FF2B5EF4-FFF2-40B4-BE49-F238E27FC236}">
                <a16:creationId xmlns:a16="http://schemas.microsoft.com/office/drawing/2014/main" id="{0FF4C8C6-4C20-BD47-A7DB-C5A0CF39D353}"/>
              </a:ext>
            </a:extLst>
          </p:cNvPr>
          <p:cNvSpPr txBox="1">
            <a:spLocks/>
          </p:cNvSpPr>
          <p:nvPr/>
        </p:nvSpPr>
        <p:spPr>
          <a:xfrm>
            <a:off x="1491834" y="2246385"/>
            <a:ext cx="9284531" cy="2365230"/>
          </a:xfrm>
          <a:prstGeom prst="rect">
            <a:avLst/>
          </a:prstGeom>
        </p:spPr>
        <p:txBody>
          <a:bodyPr vert="horz" lIns="121900" tIns="121900" rIns="121900" bIns="121900" rtlCol="0" anchor="t" anchorCtr="0">
            <a:no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Font typeface="Arial" panose="020B0604020202020204" pitchFamily="34" charset="0"/>
              <a:buNone/>
            </a:pPr>
            <a:r>
              <a:rPr lang="en-US" sz="6400" i="1" dirty="0">
                <a:solidFill>
                  <a:schemeClr val="accent1"/>
                </a:solidFill>
              </a:rPr>
              <a:t>Fighting the good fight.</a:t>
            </a:r>
          </a:p>
        </p:txBody>
      </p:sp>
    </p:spTree>
    <p:extLst>
      <p:ext uri="{BB962C8B-B14F-4D97-AF65-F5344CB8AC3E}">
        <p14:creationId xmlns:p14="http://schemas.microsoft.com/office/powerpoint/2010/main" val="47749204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0" name="Shape 340"/>
          <p:cNvSpPr txBox="1">
            <a:spLocks noGrp="1"/>
          </p:cNvSpPr>
          <p:nvPr>
            <p:ph type="body" idx="1"/>
          </p:nvPr>
        </p:nvSpPr>
        <p:spPr>
          <a:xfrm>
            <a:off x="1491834" y="2246385"/>
            <a:ext cx="9284531" cy="2365230"/>
          </a:xfrm>
          <a:prstGeom prst="rect">
            <a:avLst/>
          </a:prstGeom>
        </p:spPr>
        <p:txBody>
          <a:bodyPr vert="horz" lIns="121900" tIns="121900" rIns="121900" bIns="121900" rtlCol="0" anchor="t" anchorCtr="0">
            <a:noAutofit/>
          </a:bodyPr>
          <a:lstStyle/>
          <a:p>
            <a:pPr marL="0" indent="0" algn="ctr">
              <a:buNone/>
            </a:pPr>
            <a:r>
              <a:rPr lang="en-US" sz="6400" i="1" dirty="0">
                <a:solidFill>
                  <a:schemeClr val="accent1"/>
                </a:solidFill>
                <a:latin typeface="+mn-lt"/>
              </a:rPr>
              <a:t>Practicing ally skills is a thing you do (sometimes). </a:t>
            </a:r>
          </a:p>
        </p:txBody>
      </p:sp>
    </p:spTree>
    <p:extLst>
      <p:ext uri="{BB962C8B-B14F-4D97-AF65-F5344CB8AC3E}">
        <p14:creationId xmlns:p14="http://schemas.microsoft.com/office/powerpoint/2010/main" val="22745498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A281A-9C25-994C-8797-2D09ED656D8E}"/>
              </a:ext>
            </a:extLst>
          </p:cNvPr>
          <p:cNvSpPr>
            <a:spLocks noGrp="1"/>
          </p:cNvSpPr>
          <p:nvPr>
            <p:ph type="title"/>
          </p:nvPr>
        </p:nvSpPr>
        <p:spPr>
          <a:xfrm>
            <a:off x="1638300" y="2606040"/>
            <a:ext cx="8991600" cy="1645920"/>
          </a:xfrm>
        </p:spPr>
        <p:txBody>
          <a:bodyPr/>
          <a:lstStyle/>
          <a:p>
            <a:r>
              <a:rPr lang="en-US" dirty="0"/>
              <a:t>Why should you practice ally skills?</a:t>
            </a:r>
          </a:p>
        </p:txBody>
      </p:sp>
      <p:sp>
        <p:nvSpPr>
          <p:cNvPr id="3" name="Text Placeholder 2">
            <a:extLst>
              <a:ext uri="{FF2B5EF4-FFF2-40B4-BE49-F238E27FC236}">
                <a16:creationId xmlns:a16="http://schemas.microsoft.com/office/drawing/2014/main" id="{39F9DE5E-4E92-8A4D-AF0E-9CCF359C3A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1779289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0" name="Shape 340"/>
          <p:cNvSpPr txBox="1">
            <a:spLocks noGrp="1"/>
          </p:cNvSpPr>
          <p:nvPr>
            <p:ph type="body" idx="1"/>
          </p:nvPr>
        </p:nvSpPr>
        <p:spPr>
          <a:xfrm>
            <a:off x="1491834" y="2336326"/>
            <a:ext cx="9284531" cy="2185348"/>
          </a:xfrm>
          <a:prstGeom prst="rect">
            <a:avLst/>
          </a:prstGeom>
        </p:spPr>
        <p:txBody>
          <a:bodyPr vert="horz" lIns="121900" tIns="121900" rIns="121900" bIns="121900" rtlCol="0" anchor="t" anchorCtr="0">
            <a:noAutofit/>
          </a:bodyPr>
          <a:lstStyle/>
          <a:p>
            <a:pPr marL="0" indent="0" algn="ctr">
              <a:buNone/>
            </a:pPr>
            <a:r>
              <a:rPr lang="en-US" sz="6400" i="1" dirty="0">
                <a:solidFill>
                  <a:schemeClr val="accent1"/>
                </a:solidFill>
                <a:latin typeface="+mn-lt"/>
              </a:rPr>
              <a:t>Ally is not a title that you are given.</a:t>
            </a:r>
          </a:p>
          <a:p>
            <a:pPr marL="0" indent="0" algn="ctr">
              <a:buNone/>
            </a:pPr>
            <a:endParaRPr lang="en-US" sz="6400" i="1" dirty="0">
              <a:solidFill>
                <a:schemeClr val="accent1"/>
              </a:solidFill>
              <a:latin typeface="+mn-lt"/>
            </a:endParaRPr>
          </a:p>
        </p:txBody>
      </p:sp>
    </p:spTree>
    <p:extLst>
      <p:ext uri="{BB962C8B-B14F-4D97-AF65-F5344CB8AC3E}">
        <p14:creationId xmlns:p14="http://schemas.microsoft.com/office/powerpoint/2010/main" val="418806742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4D880-7241-7B4A-B469-A34E47D555F2}"/>
              </a:ext>
            </a:extLst>
          </p:cNvPr>
          <p:cNvSpPr>
            <a:spLocks noGrp="1"/>
          </p:cNvSpPr>
          <p:nvPr>
            <p:ph type="title"/>
          </p:nvPr>
        </p:nvSpPr>
        <p:spPr/>
        <p:txBody>
          <a:bodyPr/>
          <a:lstStyle/>
          <a:p>
            <a:r>
              <a:rPr lang="en-US" dirty="0"/>
              <a:t>Resources for white folks</a:t>
            </a:r>
          </a:p>
        </p:txBody>
      </p:sp>
      <p:sp>
        <p:nvSpPr>
          <p:cNvPr id="3" name="Content Placeholder 2">
            <a:extLst>
              <a:ext uri="{FF2B5EF4-FFF2-40B4-BE49-F238E27FC236}">
                <a16:creationId xmlns:a16="http://schemas.microsoft.com/office/drawing/2014/main" id="{62F2C036-7625-EB40-8722-FD951207BBA1}"/>
              </a:ext>
            </a:extLst>
          </p:cNvPr>
          <p:cNvSpPr>
            <a:spLocks noGrp="1"/>
          </p:cNvSpPr>
          <p:nvPr>
            <p:ph sz="half" idx="1"/>
          </p:nvPr>
        </p:nvSpPr>
        <p:spPr/>
        <p:txBody>
          <a:bodyPr>
            <a:normAutofit/>
          </a:bodyPr>
          <a:lstStyle/>
          <a:p>
            <a:pPr marL="342900" indent="-342900"/>
            <a:r>
              <a:rPr lang="en-US" sz="2400" dirty="0"/>
              <a:t>Robin </a:t>
            </a:r>
            <a:r>
              <a:rPr lang="en-US" sz="2400" dirty="0" err="1"/>
              <a:t>DiAngelo</a:t>
            </a:r>
            <a:r>
              <a:rPr lang="en-US" sz="2400" dirty="0"/>
              <a:t>, </a:t>
            </a:r>
            <a:r>
              <a:rPr lang="en-US" sz="2400" i="1" dirty="0"/>
              <a:t>White Fragility:  Why It’s So Hard for White People to Talk about Racism </a:t>
            </a:r>
            <a:r>
              <a:rPr lang="en-US" sz="2400" dirty="0"/>
              <a:t>(2018).</a:t>
            </a:r>
          </a:p>
          <a:p>
            <a:pPr marL="342900" indent="-342900"/>
            <a:r>
              <a:rPr lang="en-US" sz="2400" dirty="0" err="1"/>
              <a:t>Ijeoma</a:t>
            </a:r>
            <a:r>
              <a:rPr lang="en-US" sz="2400" dirty="0"/>
              <a:t> </a:t>
            </a:r>
            <a:r>
              <a:rPr lang="en-US" sz="2400" dirty="0" err="1"/>
              <a:t>Oluo</a:t>
            </a:r>
            <a:r>
              <a:rPr lang="en-US" sz="2400" dirty="0"/>
              <a:t>, </a:t>
            </a:r>
            <a:r>
              <a:rPr lang="en-US" sz="2400" i="1" dirty="0"/>
              <a:t>So You Want to Talk About Race </a:t>
            </a:r>
            <a:r>
              <a:rPr lang="en-US" sz="2400" dirty="0"/>
              <a:t>(2017).</a:t>
            </a:r>
          </a:p>
          <a:p>
            <a:pPr marL="0" indent="0">
              <a:buNone/>
            </a:pPr>
            <a:endParaRPr lang="en-US" sz="2400" dirty="0"/>
          </a:p>
        </p:txBody>
      </p:sp>
      <p:pic>
        <p:nvPicPr>
          <p:cNvPr id="5" name="Picture 4">
            <a:extLst>
              <a:ext uri="{FF2B5EF4-FFF2-40B4-BE49-F238E27FC236}">
                <a16:creationId xmlns:a16="http://schemas.microsoft.com/office/drawing/2014/main" id="{381EFEE3-CE29-7045-8207-771ED1D6503F}"/>
              </a:ext>
            </a:extLst>
          </p:cNvPr>
          <p:cNvPicPr>
            <a:picLocks noChangeAspect="1"/>
          </p:cNvPicPr>
          <p:nvPr/>
        </p:nvPicPr>
        <p:blipFill>
          <a:blip r:embed="rId2"/>
          <a:stretch>
            <a:fillRect/>
          </a:stretch>
        </p:blipFill>
        <p:spPr>
          <a:xfrm>
            <a:off x="6849148" y="2366613"/>
            <a:ext cx="1416515" cy="2124773"/>
          </a:xfrm>
          <a:prstGeom prst="rect">
            <a:avLst/>
          </a:prstGeom>
        </p:spPr>
      </p:pic>
      <p:pic>
        <p:nvPicPr>
          <p:cNvPr id="6" name="Picture 5">
            <a:extLst>
              <a:ext uri="{FF2B5EF4-FFF2-40B4-BE49-F238E27FC236}">
                <a16:creationId xmlns:a16="http://schemas.microsoft.com/office/drawing/2014/main" id="{DE071C25-B1FA-6F41-94E9-547C169D5568}"/>
              </a:ext>
            </a:extLst>
          </p:cNvPr>
          <p:cNvPicPr>
            <a:picLocks noChangeAspect="1"/>
          </p:cNvPicPr>
          <p:nvPr/>
        </p:nvPicPr>
        <p:blipFill>
          <a:blip r:embed="rId3"/>
          <a:stretch>
            <a:fillRect/>
          </a:stretch>
        </p:blipFill>
        <p:spPr>
          <a:xfrm>
            <a:off x="8668030" y="3016216"/>
            <a:ext cx="1559849" cy="2345638"/>
          </a:xfrm>
          <a:prstGeom prst="rect">
            <a:avLst/>
          </a:prstGeom>
        </p:spPr>
      </p:pic>
    </p:spTree>
    <p:extLst>
      <p:ext uri="{BB962C8B-B14F-4D97-AF65-F5344CB8AC3E}">
        <p14:creationId xmlns:p14="http://schemas.microsoft.com/office/powerpoint/2010/main" val="411615643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4D880-7241-7B4A-B469-A34E47D555F2}"/>
              </a:ext>
            </a:extLst>
          </p:cNvPr>
          <p:cNvSpPr>
            <a:spLocks noGrp="1"/>
          </p:cNvSpPr>
          <p:nvPr>
            <p:ph type="title"/>
          </p:nvPr>
        </p:nvSpPr>
        <p:spPr/>
        <p:txBody>
          <a:bodyPr/>
          <a:lstStyle/>
          <a:p>
            <a:r>
              <a:rPr lang="en-US" dirty="0"/>
              <a:t>Resources for everyone</a:t>
            </a:r>
          </a:p>
        </p:txBody>
      </p:sp>
      <p:sp>
        <p:nvSpPr>
          <p:cNvPr id="3" name="Content Placeholder 2">
            <a:extLst>
              <a:ext uri="{FF2B5EF4-FFF2-40B4-BE49-F238E27FC236}">
                <a16:creationId xmlns:a16="http://schemas.microsoft.com/office/drawing/2014/main" id="{62F2C036-7625-EB40-8722-FD951207BBA1}"/>
              </a:ext>
            </a:extLst>
          </p:cNvPr>
          <p:cNvSpPr>
            <a:spLocks noGrp="1"/>
          </p:cNvSpPr>
          <p:nvPr>
            <p:ph sz="half" idx="1"/>
          </p:nvPr>
        </p:nvSpPr>
        <p:spPr/>
        <p:txBody>
          <a:bodyPr>
            <a:normAutofit fontScale="92500" lnSpcReduction="10000"/>
          </a:bodyPr>
          <a:lstStyle/>
          <a:p>
            <a:pPr marL="342900" indent="-342900"/>
            <a:r>
              <a:rPr lang="en-US" sz="2400" dirty="0"/>
              <a:t>Joan C. Williams, Rachel Dempsey, </a:t>
            </a:r>
            <a:r>
              <a:rPr lang="en-US" sz="2400" i="1" dirty="0"/>
              <a:t>What Works for Women at Work: Four Patterns Working Women Need to Know </a:t>
            </a:r>
            <a:r>
              <a:rPr lang="en-US" sz="2400" dirty="0"/>
              <a:t>(2014).</a:t>
            </a:r>
          </a:p>
          <a:p>
            <a:pPr marL="342900" indent="-342900"/>
            <a:r>
              <a:rPr lang="en-US" sz="2400" dirty="0"/>
              <a:t>Leah Lakshmi </a:t>
            </a:r>
            <a:r>
              <a:rPr lang="en-US" sz="2400" dirty="0" err="1"/>
              <a:t>Piepzna-Samarasinha</a:t>
            </a:r>
            <a:r>
              <a:rPr lang="en-US" sz="2400" dirty="0"/>
              <a:t>, </a:t>
            </a:r>
            <a:r>
              <a:rPr lang="en-US" sz="2400" i="1" dirty="0"/>
              <a:t>Care Work: Dreaming Disability Justice </a:t>
            </a:r>
            <a:r>
              <a:rPr lang="en-US" sz="2400" dirty="0"/>
              <a:t>(2018).</a:t>
            </a:r>
          </a:p>
          <a:p>
            <a:pPr marL="342900" indent="-342900"/>
            <a:r>
              <a:rPr lang="en-US" sz="2400" dirty="0" err="1"/>
              <a:t>Kimberlé</a:t>
            </a:r>
            <a:r>
              <a:rPr lang="en-US" b="1" dirty="0"/>
              <a:t> </a:t>
            </a:r>
            <a:r>
              <a:rPr lang="en-US" sz="2400" dirty="0"/>
              <a:t>Williams Crenshaw, </a:t>
            </a:r>
            <a:r>
              <a:rPr lang="en-US" sz="2400" i="1" dirty="0"/>
              <a:t>Intersectionality Matters</a:t>
            </a:r>
            <a:r>
              <a:rPr lang="en-US" sz="2400" dirty="0"/>
              <a:t> podcast/</a:t>
            </a:r>
            <a:endParaRPr lang="en-US" sz="2400" i="1" dirty="0"/>
          </a:p>
        </p:txBody>
      </p:sp>
      <p:pic>
        <p:nvPicPr>
          <p:cNvPr id="7" name="Picture 6">
            <a:extLst>
              <a:ext uri="{FF2B5EF4-FFF2-40B4-BE49-F238E27FC236}">
                <a16:creationId xmlns:a16="http://schemas.microsoft.com/office/drawing/2014/main" id="{219DB69E-224B-9545-BE95-2EBCF994655D}"/>
              </a:ext>
            </a:extLst>
          </p:cNvPr>
          <p:cNvPicPr>
            <a:picLocks noChangeAspect="1"/>
          </p:cNvPicPr>
          <p:nvPr/>
        </p:nvPicPr>
        <p:blipFill>
          <a:blip r:embed="rId3"/>
          <a:stretch>
            <a:fillRect/>
          </a:stretch>
        </p:blipFill>
        <p:spPr>
          <a:xfrm>
            <a:off x="6810820" y="2356580"/>
            <a:ext cx="1461712" cy="2144839"/>
          </a:xfrm>
          <a:prstGeom prst="rect">
            <a:avLst/>
          </a:prstGeom>
        </p:spPr>
      </p:pic>
      <p:pic>
        <p:nvPicPr>
          <p:cNvPr id="8" name="Picture 7">
            <a:extLst>
              <a:ext uri="{FF2B5EF4-FFF2-40B4-BE49-F238E27FC236}">
                <a16:creationId xmlns:a16="http://schemas.microsoft.com/office/drawing/2014/main" id="{CC3420D2-6643-A549-AC74-85C7DB5FDDE1}"/>
              </a:ext>
            </a:extLst>
          </p:cNvPr>
          <p:cNvPicPr>
            <a:picLocks noChangeAspect="1"/>
          </p:cNvPicPr>
          <p:nvPr/>
        </p:nvPicPr>
        <p:blipFill>
          <a:blip r:embed="rId4"/>
          <a:stretch>
            <a:fillRect/>
          </a:stretch>
        </p:blipFill>
        <p:spPr>
          <a:xfrm>
            <a:off x="9229669" y="2356579"/>
            <a:ext cx="1462390" cy="2144839"/>
          </a:xfrm>
          <a:prstGeom prst="rect">
            <a:avLst/>
          </a:prstGeom>
        </p:spPr>
      </p:pic>
      <p:pic>
        <p:nvPicPr>
          <p:cNvPr id="4" name="Picture 3">
            <a:extLst>
              <a:ext uri="{FF2B5EF4-FFF2-40B4-BE49-F238E27FC236}">
                <a16:creationId xmlns:a16="http://schemas.microsoft.com/office/drawing/2014/main" id="{6B9817D1-7A19-1F43-9F26-0372BF5C8DAE}"/>
              </a:ext>
            </a:extLst>
          </p:cNvPr>
          <p:cNvPicPr>
            <a:picLocks noChangeAspect="1"/>
          </p:cNvPicPr>
          <p:nvPr/>
        </p:nvPicPr>
        <p:blipFill>
          <a:blip r:embed="rId5"/>
          <a:stretch>
            <a:fillRect/>
          </a:stretch>
        </p:blipFill>
        <p:spPr>
          <a:xfrm>
            <a:off x="6333767" y="4828355"/>
            <a:ext cx="4762500" cy="1587500"/>
          </a:xfrm>
          <a:prstGeom prst="rect">
            <a:avLst/>
          </a:prstGeom>
        </p:spPr>
      </p:pic>
    </p:spTree>
    <p:extLst>
      <p:ext uri="{BB962C8B-B14F-4D97-AF65-F5344CB8AC3E}">
        <p14:creationId xmlns:p14="http://schemas.microsoft.com/office/powerpoint/2010/main" val="103720671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4D880-7241-7B4A-B469-A34E47D555F2}"/>
              </a:ext>
            </a:extLst>
          </p:cNvPr>
          <p:cNvSpPr>
            <a:spLocks noGrp="1"/>
          </p:cNvSpPr>
          <p:nvPr>
            <p:ph type="title"/>
          </p:nvPr>
        </p:nvSpPr>
        <p:spPr/>
        <p:txBody>
          <a:bodyPr/>
          <a:lstStyle/>
          <a:p>
            <a:r>
              <a:rPr lang="en-US" dirty="0"/>
              <a:t>Style guides</a:t>
            </a:r>
          </a:p>
        </p:txBody>
      </p:sp>
      <p:sp>
        <p:nvSpPr>
          <p:cNvPr id="3" name="Content Placeholder 2">
            <a:extLst>
              <a:ext uri="{FF2B5EF4-FFF2-40B4-BE49-F238E27FC236}">
                <a16:creationId xmlns:a16="http://schemas.microsoft.com/office/drawing/2014/main" id="{62F2C036-7625-EB40-8722-FD951207BBA1}"/>
              </a:ext>
            </a:extLst>
          </p:cNvPr>
          <p:cNvSpPr>
            <a:spLocks noGrp="1"/>
          </p:cNvSpPr>
          <p:nvPr>
            <p:ph sz="half" idx="1"/>
          </p:nvPr>
        </p:nvSpPr>
        <p:spPr/>
        <p:txBody>
          <a:bodyPr>
            <a:normAutofit/>
          </a:bodyPr>
          <a:lstStyle/>
          <a:p>
            <a:pPr marL="342900" indent="-342900"/>
            <a:r>
              <a:rPr lang="en-US" sz="2400" i="1" dirty="0"/>
              <a:t>The Responsible Communication Style Guide </a:t>
            </a:r>
            <a:r>
              <a:rPr lang="en-US" sz="2400" dirty="0"/>
              <a:t>(2017).</a:t>
            </a:r>
          </a:p>
          <a:p>
            <a:pPr marL="342900" indent="-342900"/>
            <a:r>
              <a:rPr lang="en-US" sz="2400" dirty="0"/>
              <a:t>The </a:t>
            </a:r>
            <a:r>
              <a:rPr lang="en-US" sz="2400" dirty="0" err="1"/>
              <a:t>Recompiler’s</a:t>
            </a:r>
            <a:r>
              <a:rPr lang="en-US" sz="2400" dirty="0"/>
              <a:t> List of Style Guides, available at: https://</a:t>
            </a:r>
            <a:r>
              <a:rPr lang="en-US" sz="2400" dirty="0" err="1"/>
              <a:t>recompilerstylebook.files.wordpress.com</a:t>
            </a:r>
            <a:r>
              <a:rPr lang="en-US" sz="2400" dirty="0"/>
              <a:t>/2016/12/specialized-style-</a:t>
            </a:r>
            <a:r>
              <a:rPr lang="en-US" sz="2400" dirty="0" err="1"/>
              <a:t>guides.pdf</a:t>
            </a:r>
            <a:endParaRPr lang="en-US" sz="2400" dirty="0"/>
          </a:p>
        </p:txBody>
      </p:sp>
      <p:pic>
        <p:nvPicPr>
          <p:cNvPr id="6" name="Picture 5">
            <a:extLst>
              <a:ext uri="{FF2B5EF4-FFF2-40B4-BE49-F238E27FC236}">
                <a16:creationId xmlns:a16="http://schemas.microsoft.com/office/drawing/2014/main" id="{8A591ECB-5B93-E443-B45F-00CF986FA2A6}"/>
              </a:ext>
            </a:extLst>
          </p:cNvPr>
          <p:cNvPicPr>
            <a:picLocks noChangeAspect="1"/>
          </p:cNvPicPr>
          <p:nvPr/>
        </p:nvPicPr>
        <p:blipFill>
          <a:blip r:embed="rId2"/>
          <a:stretch>
            <a:fillRect/>
          </a:stretch>
        </p:blipFill>
        <p:spPr>
          <a:xfrm>
            <a:off x="7323703" y="2638044"/>
            <a:ext cx="2637161" cy="2914884"/>
          </a:xfrm>
          <a:prstGeom prst="rect">
            <a:avLst/>
          </a:prstGeom>
        </p:spPr>
      </p:pic>
    </p:spTree>
    <p:extLst>
      <p:ext uri="{BB962C8B-B14F-4D97-AF65-F5344CB8AC3E}">
        <p14:creationId xmlns:p14="http://schemas.microsoft.com/office/powerpoint/2010/main" val="42950592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4D880-7241-7B4A-B469-A34E47D555F2}"/>
              </a:ext>
            </a:extLst>
          </p:cNvPr>
          <p:cNvSpPr>
            <a:spLocks noGrp="1"/>
          </p:cNvSpPr>
          <p:nvPr>
            <p:ph type="title"/>
          </p:nvPr>
        </p:nvSpPr>
        <p:spPr/>
        <p:txBody>
          <a:bodyPr/>
          <a:lstStyle/>
          <a:p>
            <a:r>
              <a:rPr lang="en-US" dirty="0"/>
              <a:t>Guides and critiques</a:t>
            </a:r>
          </a:p>
        </p:txBody>
      </p:sp>
      <p:sp>
        <p:nvSpPr>
          <p:cNvPr id="3" name="Content Placeholder 2">
            <a:extLst>
              <a:ext uri="{FF2B5EF4-FFF2-40B4-BE49-F238E27FC236}">
                <a16:creationId xmlns:a16="http://schemas.microsoft.com/office/drawing/2014/main" id="{62F2C036-7625-EB40-8722-FD951207BBA1}"/>
              </a:ext>
            </a:extLst>
          </p:cNvPr>
          <p:cNvSpPr>
            <a:spLocks noGrp="1"/>
          </p:cNvSpPr>
          <p:nvPr>
            <p:ph sz="half" idx="1"/>
          </p:nvPr>
        </p:nvSpPr>
        <p:spPr>
          <a:xfrm>
            <a:off x="1581912" y="2638044"/>
            <a:ext cx="9345918" cy="3101982"/>
          </a:xfrm>
        </p:spPr>
        <p:txBody>
          <a:bodyPr>
            <a:noAutofit/>
          </a:bodyPr>
          <a:lstStyle/>
          <a:p>
            <a:pPr marL="342900" indent="-342900"/>
            <a:r>
              <a:rPr lang="en-US" sz="2400" dirty="0"/>
              <a:t>Southern Poverty Law Center, </a:t>
            </a:r>
            <a:r>
              <a:rPr lang="en-US" sz="2400" i="1" dirty="0"/>
              <a:t>Speak Up! Responding to Everyday Bigotry</a:t>
            </a:r>
          </a:p>
          <a:p>
            <a:pPr marL="342900" indent="-342900"/>
            <a:r>
              <a:rPr lang="en-US" sz="2400" dirty="0"/>
              <a:t>Lynn Gehl, </a:t>
            </a:r>
            <a:r>
              <a:rPr lang="en-US" sz="2400" i="1" dirty="0"/>
              <a:t>Ally Bill of Responsibilities </a:t>
            </a:r>
          </a:p>
          <a:p>
            <a:pPr marL="342900" indent="-342900"/>
            <a:r>
              <a:rPr lang="en-US" sz="2400" dirty="0"/>
              <a:t>Mia McKenzie, </a:t>
            </a:r>
            <a:r>
              <a:rPr lang="en-US" sz="2400" i="1" dirty="0"/>
              <a:t>The Difference Between Real Solidarity and Ally Theater</a:t>
            </a:r>
          </a:p>
          <a:p>
            <a:pPr marL="342900" indent="-342900"/>
            <a:r>
              <a:rPr lang="en-US" sz="2400" dirty="0"/>
              <a:t>Indigenous Action Media, </a:t>
            </a:r>
            <a:r>
              <a:rPr lang="en-US" sz="2400" i="1" dirty="0"/>
              <a:t>Accomplices Not Allies:  Abolishing the Ally Industrial Complex, An Indigenous Perspective</a:t>
            </a:r>
            <a:endParaRPr lang="en-US" sz="2400" dirty="0"/>
          </a:p>
          <a:p>
            <a:pPr marL="342900" indent="-342900"/>
            <a:endParaRPr lang="en-US" sz="2400" dirty="0"/>
          </a:p>
          <a:p>
            <a:pPr marL="342900" indent="-342900"/>
            <a:endParaRPr lang="en" sz="2400" dirty="0"/>
          </a:p>
          <a:p>
            <a:pPr marL="342900" indent="-342900"/>
            <a:endParaRPr lang="en-US" sz="2400" dirty="0"/>
          </a:p>
        </p:txBody>
      </p:sp>
    </p:spTree>
    <p:extLst>
      <p:ext uri="{BB962C8B-B14F-4D97-AF65-F5344CB8AC3E}">
        <p14:creationId xmlns:p14="http://schemas.microsoft.com/office/powerpoint/2010/main" val="141382236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427EF-348F-0045-ABF5-2F07A98E11DC}"/>
              </a:ext>
            </a:extLst>
          </p:cNvPr>
          <p:cNvSpPr>
            <a:spLocks noGrp="1"/>
          </p:cNvSpPr>
          <p:nvPr>
            <p:ph type="title"/>
          </p:nvPr>
        </p:nvSpPr>
        <p:spPr>
          <a:xfrm>
            <a:off x="1638300" y="2606040"/>
            <a:ext cx="8991600" cy="1645920"/>
          </a:xfrm>
        </p:spPr>
        <p:txBody>
          <a:bodyPr/>
          <a:lstStyle/>
          <a:p>
            <a:r>
              <a:rPr lang="en-US" dirty="0"/>
              <a:t>Thank you!</a:t>
            </a:r>
          </a:p>
        </p:txBody>
      </p:sp>
      <p:sp>
        <p:nvSpPr>
          <p:cNvPr id="3" name="Text Placeholder 2">
            <a:extLst>
              <a:ext uri="{FF2B5EF4-FFF2-40B4-BE49-F238E27FC236}">
                <a16:creationId xmlns:a16="http://schemas.microsoft.com/office/drawing/2014/main" id="{59182384-12AD-6549-9AEB-D425BD77C125}"/>
              </a:ext>
            </a:extLst>
          </p:cNvPr>
          <p:cNvSpPr>
            <a:spLocks noGrp="1"/>
          </p:cNvSpPr>
          <p:nvPr>
            <p:ph type="body" idx="1"/>
          </p:nvPr>
        </p:nvSpPr>
        <p:spPr>
          <a:xfrm>
            <a:off x="2733294" y="4571761"/>
            <a:ext cx="6801612" cy="1265082"/>
          </a:xfrm>
        </p:spPr>
        <p:txBody>
          <a:bodyPr/>
          <a:lstStyle/>
          <a:p>
            <a:pPr algn="ctr"/>
            <a:r>
              <a:rPr lang="en-US" dirty="0"/>
              <a:t>If you have questions, come talk to me after or email me directly at </a:t>
            </a:r>
            <a:r>
              <a:rPr lang="en-US" dirty="0" err="1"/>
              <a:t>kendra.serra@gmail.com</a:t>
            </a:r>
            <a:r>
              <a:rPr lang="en-US" dirty="0"/>
              <a:t>.</a:t>
            </a:r>
            <a:endParaRPr lang="en" dirty="0"/>
          </a:p>
          <a:p>
            <a:endParaRPr lang="en-US" dirty="0"/>
          </a:p>
        </p:txBody>
      </p:sp>
    </p:spTree>
    <p:extLst>
      <p:ext uri="{BB962C8B-B14F-4D97-AF65-F5344CB8AC3E}">
        <p14:creationId xmlns:p14="http://schemas.microsoft.com/office/powerpoint/2010/main" val="21907498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312D-6DD4-A64F-B325-A5954B03054C}"/>
              </a:ext>
            </a:extLst>
          </p:cNvPr>
          <p:cNvSpPr>
            <a:spLocks noGrp="1"/>
          </p:cNvSpPr>
          <p:nvPr>
            <p:ph type="title"/>
          </p:nvPr>
        </p:nvSpPr>
        <p:spPr>
          <a:xfrm>
            <a:off x="2269236" y="964692"/>
            <a:ext cx="7729728" cy="1188720"/>
          </a:xfrm>
        </p:spPr>
        <p:txBody>
          <a:bodyPr/>
          <a:lstStyle/>
          <a:p>
            <a:r>
              <a:rPr lang="en-US" dirty="0"/>
              <a:t>Terminology</a:t>
            </a:r>
          </a:p>
        </p:txBody>
      </p:sp>
      <p:sp>
        <p:nvSpPr>
          <p:cNvPr id="3" name="Content Placeholder 2">
            <a:extLst>
              <a:ext uri="{FF2B5EF4-FFF2-40B4-BE49-F238E27FC236}">
                <a16:creationId xmlns:a16="http://schemas.microsoft.com/office/drawing/2014/main" id="{12052BA8-8EDD-0E4C-B61A-A590AC9E29A8}"/>
              </a:ext>
            </a:extLst>
          </p:cNvPr>
          <p:cNvSpPr>
            <a:spLocks noGrp="1"/>
          </p:cNvSpPr>
          <p:nvPr>
            <p:ph idx="1"/>
          </p:nvPr>
        </p:nvSpPr>
        <p:spPr>
          <a:xfrm>
            <a:off x="2231136" y="2638044"/>
            <a:ext cx="7729728" cy="3101983"/>
          </a:xfrm>
        </p:spPr>
        <p:txBody>
          <a:bodyPr>
            <a:noAutofit/>
          </a:bodyPr>
          <a:lstStyle/>
          <a:p>
            <a:r>
              <a:rPr lang="en" sz="2800" b="1" dirty="0"/>
              <a:t>Privilege: </a:t>
            </a:r>
            <a:r>
              <a:rPr lang="en" sz="2800" dirty="0"/>
              <a:t>an </a:t>
            </a:r>
            <a:r>
              <a:rPr lang="en" sz="2800" u="sng" dirty="0"/>
              <a:t>unearned</a:t>
            </a:r>
            <a:r>
              <a:rPr lang="en" sz="2800" dirty="0"/>
              <a:t> advantage given by society to some people but not all</a:t>
            </a:r>
          </a:p>
          <a:p>
            <a:r>
              <a:rPr lang="en" sz="2800" b="1" dirty="0"/>
              <a:t>Oppression: </a:t>
            </a:r>
            <a:r>
              <a:rPr lang="en" sz="2800" dirty="0"/>
              <a:t>systemic, pervasive inequality that is present throughout society, that benefits people with more privilege and harms those with less privilege</a:t>
            </a:r>
          </a:p>
        </p:txBody>
      </p:sp>
    </p:spTree>
    <p:extLst>
      <p:ext uri="{BB962C8B-B14F-4D97-AF65-F5344CB8AC3E}">
        <p14:creationId xmlns:p14="http://schemas.microsoft.com/office/powerpoint/2010/main" val="25504233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2312D-6DD4-A64F-B325-A5954B03054C}"/>
              </a:ext>
            </a:extLst>
          </p:cNvPr>
          <p:cNvSpPr>
            <a:spLocks noGrp="1"/>
          </p:cNvSpPr>
          <p:nvPr>
            <p:ph type="title"/>
          </p:nvPr>
        </p:nvSpPr>
        <p:spPr>
          <a:xfrm>
            <a:off x="2269236" y="964692"/>
            <a:ext cx="7729728" cy="1188720"/>
          </a:xfrm>
        </p:spPr>
        <p:txBody>
          <a:bodyPr/>
          <a:lstStyle/>
          <a:p>
            <a:r>
              <a:rPr lang="en-US" dirty="0"/>
              <a:t>Terminology</a:t>
            </a:r>
          </a:p>
        </p:txBody>
      </p:sp>
      <p:sp>
        <p:nvSpPr>
          <p:cNvPr id="3" name="Content Placeholder 2">
            <a:extLst>
              <a:ext uri="{FF2B5EF4-FFF2-40B4-BE49-F238E27FC236}">
                <a16:creationId xmlns:a16="http://schemas.microsoft.com/office/drawing/2014/main" id="{12052BA8-8EDD-0E4C-B61A-A590AC9E29A8}"/>
              </a:ext>
            </a:extLst>
          </p:cNvPr>
          <p:cNvSpPr>
            <a:spLocks noGrp="1"/>
          </p:cNvSpPr>
          <p:nvPr>
            <p:ph idx="1"/>
          </p:nvPr>
        </p:nvSpPr>
        <p:spPr>
          <a:xfrm>
            <a:off x="2231136" y="2638044"/>
            <a:ext cx="7729728" cy="3101983"/>
          </a:xfrm>
        </p:spPr>
        <p:txBody>
          <a:bodyPr>
            <a:noAutofit/>
          </a:bodyPr>
          <a:lstStyle/>
          <a:p>
            <a:r>
              <a:rPr lang="en" sz="2800" b="1" dirty="0"/>
              <a:t>Target: </a:t>
            </a:r>
            <a:r>
              <a:rPr lang="en" sz="2800" dirty="0"/>
              <a:t>someone who experiences oppression (also called "a member of a marginalized group")</a:t>
            </a:r>
          </a:p>
          <a:p>
            <a:r>
              <a:rPr lang="en" sz="2800" b="1" dirty="0"/>
              <a:t>Ally Skills: </a:t>
            </a:r>
            <a:r>
              <a:rPr lang="en" sz="2800" dirty="0"/>
              <a:t>The practices of working to end oppression and reflecting upon one’s own privilege</a:t>
            </a:r>
            <a:endParaRPr lang="en" sz="2800" b="1" dirty="0"/>
          </a:p>
        </p:txBody>
      </p:sp>
    </p:spTree>
    <p:extLst>
      <p:ext uri="{BB962C8B-B14F-4D97-AF65-F5344CB8AC3E}">
        <p14:creationId xmlns:p14="http://schemas.microsoft.com/office/powerpoint/2010/main" val="22060431"/>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{CDB0C58E-CC8B-4642-80CB-E6F05C53B04F}tf10001120</Template>
  <TotalTime>310</TotalTime>
  <Words>3771</Words>
  <Application>Microsoft Macintosh PowerPoint</Application>
  <PresentationFormat>Widescreen</PresentationFormat>
  <Paragraphs>360</Paragraphs>
  <Slides>75</Slides>
  <Notes>38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75</vt:i4>
      </vt:variant>
    </vt:vector>
  </HeadingPairs>
  <TitlesOfParts>
    <vt:vector size="82" baseType="lpstr">
      <vt:lpstr>Arial</vt:lpstr>
      <vt:lpstr>Calibri</vt:lpstr>
      <vt:lpstr>Cooper Hewitt Book</vt:lpstr>
      <vt:lpstr>Cooper Hewitt Light</vt:lpstr>
      <vt:lpstr>Gill Sans MT</vt:lpstr>
      <vt:lpstr>Helvetica Regular</vt:lpstr>
      <vt:lpstr>Parcel</vt:lpstr>
      <vt:lpstr>Ally skills workshop</vt:lpstr>
      <vt:lpstr>Land acknowledgement</vt:lpstr>
      <vt:lpstr>Event/More Info on Local indigenous Communities</vt:lpstr>
      <vt:lpstr>Safer Space Rules</vt:lpstr>
      <vt:lpstr>Who am I?</vt:lpstr>
      <vt:lpstr>Agenda for today</vt:lpstr>
      <vt:lpstr>Why should you practice ally skills?</vt:lpstr>
      <vt:lpstr>Terminology</vt:lpstr>
      <vt:lpstr>Terminology</vt:lpstr>
      <vt:lpstr>Categories of privilege</vt:lpstr>
      <vt:lpstr>Example</vt:lpstr>
      <vt:lpstr>Example</vt:lpstr>
      <vt:lpstr>Example</vt:lpstr>
      <vt:lpstr>What can we do with Privilege?</vt:lpstr>
      <vt:lpstr>Why should people with privilege take action?</vt:lpstr>
      <vt:lpstr>Why Else?</vt:lpstr>
      <vt:lpstr>PowerPoint Presentation</vt:lpstr>
      <vt:lpstr>Situating ally skills</vt:lpstr>
      <vt:lpstr>Ally Skill:  Correct Terminology</vt:lpstr>
      <vt:lpstr>Why does terminology matter?</vt:lpstr>
      <vt:lpstr>Cautions re: Terminology</vt:lpstr>
      <vt:lpstr>Gender</vt:lpstr>
      <vt:lpstr>Gender: handling pronouns and Transition</vt:lpstr>
      <vt:lpstr>Gender</vt:lpstr>
      <vt:lpstr>Gender: Avoid Using…</vt:lpstr>
      <vt:lpstr>Gender: Avoiding Using…</vt:lpstr>
      <vt:lpstr>Race and Ethnic groups</vt:lpstr>
      <vt:lpstr>Race and Ethnic groups</vt:lpstr>
      <vt:lpstr>Race and Ethnic groups</vt:lpstr>
      <vt:lpstr>Race and Ethnic groups</vt:lpstr>
      <vt:lpstr>Sexuality</vt:lpstr>
      <vt:lpstr>Disability</vt:lpstr>
      <vt:lpstr>Disability</vt:lpstr>
      <vt:lpstr>Religion</vt:lpstr>
      <vt:lpstr>Class</vt:lpstr>
      <vt:lpstr>Ally Skill:  Reducing Microaggressions</vt:lpstr>
      <vt:lpstr>What are microaggressions?</vt:lpstr>
      <vt:lpstr>What is “Micro” about microaggressions?</vt:lpstr>
      <vt:lpstr>Gendered microaggressions</vt:lpstr>
      <vt:lpstr>Race and Ethnicity-based microaggressions</vt:lpstr>
      <vt:lpstr>Sexuality-based Microaggressions</vt:lpstr>
      <vt:lpstr>Disability-based Microaggressions</vt:lpstr>
      <vt:lpstr>What if I Make a mistake?</vt:lpstr>
      <vt:lpstr>Ally Skill:  Responding in the Moment</vt:lpstr>
      <vt:lpstr>Decide</vt:lpstr>
      <vt:lpstr>Respond</vt:lpstr>
      <vt:lpstr>reflect</vt:lpstr>
      <vt:lpstr>Don’t make it worse</vt:lpstr>
      <vt:lpstr>Practice scenarios</vt:lpstr>
      <vt:lpstr>How to…</vt:lpstr>
      <vt:lpstr>Dreaded group choosing</vt:lpstr>
      <vt:lpstr>Gatekeeper and reporting out</vt:lpstr>
      <vt:lpstr>Scenario 1:</vt:lpstr>
      <vt:lpstr>PowerPoint Presentation</vt:lpstr>
      <vt:lpstr>Reflecting…</vt:lpstr>
      <vt:lpstr>Scenario 2:</vt:lpstr>
      <vt:lpstr>Who makes it awkward?</vt:lpstr>
      <vt:lpstr>PowerPoint Presentation</vt:lpstr>
      <vt:lpstr>Break time</vt:lpstr>
      <vt:lpstr>Scenario 3:</vt:lpstr>
      <vt:lpstr>Scenario 4:</vt:lpstr>
      <vt:lpstr>Oppression is intersectional</vt:lpstr>
      <vt:lpstr>Scenario 5:</vt:lpstr>
      <vt:lpstr>Parallel Universes technique</vt:lpstr>
      <vt:lpstr>What if I screw up?</vt:lpstr>
      <vt:lpstr>Wrap up</vt:lpstr>
      <vt:lpstr>Next steps</vt:lpstr>
      <vt:lpstr>Situating ally skills</vt:lpstr>
      <vt:lpstr>PowerPoint Presentation</vt:lpstr>
      <vt:lpstr>PowerPoint Presentation</vt:lpstr>
      <vt:lpstr>Resources for white folks</vt:lpstr>
      <vt:lpstr>Resources for everyone</vt:lpstr>
      <vt:lpstr>Style guides</vt:lpstr>
      <vt:lpstr>Guides and critiques</vt:lpstr>
      <vt:lpstr>Thank you!</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Ally skills workshop</dc:title>
  <dc:creator>Albert, Kendra K.</dc:creator>
  <cp:lastModifiedBy>Albert, Kendra K.</cp:lastModifiedBy>
  <cp:revision>88</cp:revision>
  <cp:lastPrinted>2020-01-18T14:14:44Z</cp:lastPrinted>
  <dcterms:created xsi:type="dcterms:W3CDTF">2019-12-30T15:45:05Z</dcterms:created>
  <dcterms:modified xsi:type="dcterms:W3CDTF">2020-01-18T14:15:09Z</dcterms:modified>
</cp:coreProperties>
</file>

<file path=docProps/thumbnail.jpeg>
</file>